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49"/>
  </p:notesMasterIdLst>
  <p:sldIdLst>
    <p:sldId id="256" r:id="rId2"/>
    <p:sldId id="305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99" r:id="rId11"/>
    <p:sldId id="266" r:id="rId12"/>
    <p:sldId id="265" r:id="rId13"/>
    <p:sldId id="267" r:id="rId14"/>
    <p:sldId id="269" r:id="rId15"/>
    <p:sldId id="268" r:id="rId16"/>
    <p:sldId id="300" r:id="rId17"/>
    <p:sldId id="271" r:id="rId18"/>
    <p:sldId id="270" r:id="rId19"/>
    <p:sldId id="272" r:id="rId20"/>
    <p:sldId id="273" r:id="rId21"/>
    <p:sldId id="274" r:id="rId22"/>
    <p:sldId id="301" r:id="rId23"/>
    <p:sldId id="276" r:id="rId24"/>
    <p:sldId id="277" r:id="rId25"/>
    <p:sldId id="278" r:id="rId26"/>
    <p:sldId id="279" r:id="rId27"/>
    <p:sldId id="280" r:id="rId28"/>
    <p:sldId id="281" r:id="rId29"/>
    <p:sldId id="302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303" r:id="rId38"/>
    <p:sldId id="289" r:id="rId39"/>
    <p:sldId id="290" r:id="rId40"/>
    <p:sldId id="292" r:id="rId41"/>
    <p:sldId id="293" r:id="rId42"/>
    <p:sldId id="294" r:id="rId43"/>
    <p:sldId id="295" r:id="rId44"/>
    <p:sldId id="296" r:id="rId45"/>
    <p:sldId id="297" r:id="rId46"/>
    <p:sldId id="304" r:id="rId47"/>
    <p:sldId id="298" r:id="rId48"/>
  </p:sldIdLst>
  <p:sldSz cx="9144000" cy="5143500" type="screen16x9"/>
  <p:notesSz cx="7007225" cy="92884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636" autoAdjust="0"/>
  </p:normalViewPr>
  <p:slideViewPr>
    <p:cSldViewPr>
      <p:cViewPr varScale="1">
        <p:scale>
          <a:sx n="49" d="100"/>
          <a:sy n="49" d="100"/>
        </p:scale>
        <p:origin x="-102" y="-135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6464" cy="464423"/>
          </a:xfrm>
          <a:prstGeom prst="rect">
            <a:avLst/>
          </a:prstGeom>
        </p:spPr>
        <p:txBody>
          <a:bodyPr vert="horz" lIns="93113" tIns="46557" rIns="93113" bIns="4655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9139" y="0"/>
            <a:ext cx="3036464" cy="464423"/>
          </a:xfrm>
          <a:prstGeom prst="rect">
            <a:avLst/>
          </a:prstGeom>
        </p:spPr>
        <p:txBody>
          <a:bodyPr vert="horz" lIns="93113" tIns="46557" rIns="93113" bIns="46557" rtlCol="0"/>
          <a:lstStyle>
            <a:lvl1pPr algn="r">
              <a:defRPr sz="1200"/>
            </a:lvl1pPr>
          </a:lstStyle>
          <a:p>
            <a:fld id="{A50D72C9-0372-4007-9EC4-0C4F08F203B6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6913"/>
            <a:ext cx="6191250" cy="3482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13" tIns="46557" rIns="93113" bIns="4655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723" y="4412020"/>
            <a:ext cx="5605780" cy="4179808"/>
          </a:xfrm>
          <a:prstGeom prst="rect">
            <a:avLst/>
          </a:prstGeom>
        </p:spPr>
        <p:txBody>
          <a:bodyPr vert="horz" lIns="93113" tIns="46557" rIns="93113" bIns="4655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2428"/>
            <a:ext cx="3036464" cy="464423"/>
          </a:xfrm>
          <a:prstGeom prst="rect">
            <a:avLst/>
          </a:prstGeom>
        </p:spPr>
        <p:txBody>
          <a:bodyPr vert="horz" lIns="93113" tIns="46557" rIns="93113" bIns="4655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9139" y="8822428"/>
            <a:ext cx="3036464" cy="464423"/>
          </a:xfrm>
          <a:prstGeom prst="rect">
            <a:avLst/>
          </a:prstGeom>
        </p:spPr>
        <p:txBody>
          <a:bodyPr vert="horz" lIns="93113" tIns="46557" rIns="93113" bIns="46557" rtlCol="0" anchor="b"/>
          <a:lstStyle>
            <a:lvl1pPr algn="r">
              <a:defRPr sz="1200"/>
            </a:lvl1pPr>
          </a:lstStyle>
          <a:p>
            <a:fld id="{DDBCAF7B-2CF9-453D-B3F9-4960E1B78E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981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b="1" dirty="0" smtClean="0"/>
              <a:t>Geometry 3</a:t>
            </a:r>
            <a:endParaRPr lang="en-US" sz="7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CAF7B-2CF9-453D-B3F9-4960E1B78E5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CAF7B-2CF9-453D-B3F9-4960E1B78E55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CAF7B-2CF9-453D-B3F9-4960E1B78E55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ym typeface="Symbol"/>
              </a:rPr>
              <a:t>m4 = 105; vertical angles are congruent</a:t>
            </a:r>
          </a:p>
          <a:p>
            <a:r>
              <a:rPr lang="en-US" dirty="0" smtClean="0">
                <a:sym typeface="Symbol"/>
              </a:rPr>
              <a:t>m5 = 105; corresponding angles postulate</a:t>
            </a:r>
          </a:p>
          <a:p>
            <a:r>
              <a:rPr lang="en-US" dirty="0" smtClean="0">
                <a:sym typeface="Symbol"/>
              </a:rPr>
              <a:t>m8 = 105; alt ext angles theorem</a:t>
            </a:r>
          </a:p>
          <a:p>
            <a:endParaRPr lang="en-US" dirty="0" smtClean="0">
              <a:sym typeface="Symbol"/>
            </a:endParaRPr>
          </a:p>
          <a:p>
            <a:r>
              <a:rPr lang="en-US" dirty="0" smtClean="0">
                <a:sym typeface="Symbol"/>
              </a:rPr>
              <a:t>m3 = m2</a:t>
            </a:r>
          </a:p>
          <a:p>
            <a:r>
              <a:rPr lang="en-US" dirty="0" smtClean="0">
                <a:sym typeface="Symbol"/>
              </a:rPr>
              <a:t>m8 = m5</a:t>
            </a:r>
          </a:p>
          <a:p>
            <a:r>
              <a:rPr lang="en-US" dirty="0" smtClean="0">
                <a:sym typeface="Symbol"/>
              </a:rPr>
              <a:t>2 and 5 are cons </a:t>
            </a:r>
            <a:r>
              <a:rPr lang="en-US" dirty="0" err="1" smtClean="0">
                <a:sym typeface="Symbol"/>
              </a:rPr>
              <a:t>int</a:t>
            </a:r>
            <a:r>
              <a:rPr lang="en-US" dirty="0" smtClean="0">
                <a:sym typeface="Symbol"/>
              </a:rPr>
              <a:t> angles and are supp</a:t>
            </a:r>
          </a:p>
          <a:p>
            <a:r>
              <a:rPr lang="en-US" dirty="0" smtClean="0">
                <a:sym typeface="Symbol"/>
              </a:rPr>
              <a:t>m2 + m5 = 180</a:t>
            </a:r>
          </a:p>
          <a:p>
            <a:r>
              <a:rPr lang="en-US" dirty="0" smtClean="0">
                <a:sym typeface="Symbol"/>
              </a:rPr>
              <a:t>m3 + m8 = 180</a:t>
            </a:r>
          </a:p>
          <a:p>
            <a:r>
              <a:rPr lang="en-US" dirty="0" smtClean="0">
                <a:sym typeface="Symbol"/>
              </a:rPr>
              <a:t>68</a:t>
            </a:r>
            <a:r>
              <a:rPr lang="en-US" baseline="0" dirty="0" smtClean="0">
                <a:sym typeface="Symbol"/>
              </a:rPr>
              <a:t> + 2x + 4 = 180</a:t>
            </a:r>
          </a:p>
          <a:p>
            <a:r>
              <a:rPr lang="en-US" baseline="0" dirty="0" smtClean="0">
                <a:sym typeface="Symbol"/>
              </a:rPr>
              <a:t>2x + 72 = 180</a:t>
            </a:r>
          </a:p>
          <a:p>
            <a:r>
              <a:rPr lang="en-US" baseline="0" dirty="0" smtClean="0">
                <a:sym typeface="Symbol"/>
              </a:rPr>
              <a:t>2x = 108</a:t>
            </a:r>
          </a:p>
          <a:p>
            <a:r>
              <a:rPr lang="en-US" baseline="0" dirty="0" smtClean="0">
                <a:sym typeface="Symbol"/>
              </a:rPr>
              <a:t>x = 54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CAF7B-2CF9-453D-B3F9-4960E1B78E55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 || q		(given)</a:t>
            </a:r>
          </a:p>
          <a:p>
            <a:r>
              <a:rPr lang="en-US" dirty="0" smtClean="0"/>
              <a:t>m</a:t>
            </a:r>
            <a:r>
              <a:rPr lang="en-US" dirty="0" smtClean="0">
                <a:sym typeface="Symbol"/>
              </a:rPr>
              <a:t>1 + m3 = 180	(linear pair post)</a:t>
            </a:r>
          </a:p>
          <a:p>
            <a:r>
              <a:rPr lang="en-US" dirty="0" smtClean="0">
                <a:sym typeface="Symbol"/>
              </a:rPr>
              <a:t>2  3		(</a:t>
            </a:r>
            <a:r>
              <a:rPr lang="en-US" dirty="0" err="1" smtClean="0">
                <a:sym typeface="Symbol"/>
              </a:rPr>
              <a:t>corrs</a:t>
            </a:r>
            <a:r>
              <a:rPr lang="en-US" dirty="0" smtClean="0">
                <a:sym typeface="Symbol"/>
              </a:rPr>
              <a:t> angles post)</a:t>
            </a:r>
          </a:p>
          <a:p>
            <a:r>
              <a:rPr lang="en-US" dirty="0" smtClean="0">
                <a:sym typeface="Symbol"/>
              </a:rPr>
              <a:t>m2 = m3		(def</a:t>
            </a:r>
            <a:r>
              <a:rPr lang="en-US" baseline="0" dirty="0" smtClean="0">
                <a:sym typeface="Symbol"/>
              </a:rPr>
              <a:t> )</a:t>
            </a:r>
          </a:p>
          <a:p>
            <a:r>
              <a:rPr lang="en-US" baseline="0" dirty="0" smtClean="0">
                <a:sym typeface="Symbol"/>
              </a:rPr>
              <a:t>m</a:t>
            </a:r>
            <a:r>
              <a:rPr lang="en-US" dirty="0" smtClean="0">
                <a:sym typeface="Symbol"/>
              </a:rPr>
              <a:t>1 + m2 = 180	(substitution)</a:t>
            </a:r>
          </a:p>
          <a:p>
            <a:r>
              <a:rPr lang="en-US" dirty="0" smtClean="0">
                <a:sym typeface="Symbol"/>
              </a:rPr>
              <a:t>1 and 2 are supp	(def supp)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382C6-0B11-4413-89A4-9015C8786A73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CAF7B-2CF9-453D-B3F9-4960E1B78E55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CAF7B-2CF9-453D-B3F9-4960E1B78E55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0682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CAF7B-2CF9-453D-B3F9-4960E1B78E55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Yes, corresponding</a:t>
            </a:r>
            <a:r>
              <a:rPr lang="en-US" baseline="0" dirty="0" smtClean="0"/>
              <a:t> angles will both be 75°</a:t>
            </a:r>
          </a:p>
          <a:p>
            <a:endParaRPr lang="en-US" baseline="0" dirty="0" smtClean="0"/>
          </a:p>
          <a:p>
            <a:r>
              <a:rPr lang="en-US" baseline="0" dirty="0" smtClean="0"/>
              <a:t>Yes, alt ext angles converse</a:t>
            </a:r>
          </a:p>
          <a:p>
            <a:r>
              <a:rPr lang="en-US" baseline="0" dirty="0" smtClean="0"/>
              <a:t>Yes, </a:t>
            </a:r>
            <a:r>
              <a:rPr lang="en-US" baseline="0" dirty="0" err="1" smtClean="0"/>
              <a:t>corres</a:t>
            </a:r>
            <a:r>
              <a:rPr lang="en-US" baseline="0" dirty="0" smtClean="0"/>
              <a:t> angles converse</a:t>
            </a:r>
          </a:p>
          <a:p>
            <a:r>
              <a:rPr lang="en-US" baseline="0" dirty="0" smtClean="0"/>
              <a:t>No, </a:t>
            </a:r>
            <a:r>
              <a:rPr lang="en-US" baseline="0" dirty="0" smtClean="0">
                <a:sym typeface="Symbol"/>
              </a:rPr>
              <a:t>should be </a:t>
            </a:r>
            <a:r>
              <a:rPr lang="en-US" dirty="0" smtClean="0">
                <a:sym typeface="Symbol"/>
              </a:rPr>
              <a:t>1  2 by alt </a:t>
            </a:r>
            <a:r>
              <a:rPr lang="en-US" dirty="0" err="1" smtClean="0">
                <a:sym typeface="Symbol"/>
              </a:rPr>
              <a:t>int</a:t>
            </a:r>
            <a:r>
              <a:rPr lang="en-US" dirty="0" smtClean="0">
                <a:sym typeface="Symbol"/>
              </a:rPr>
              <a:t> angles converse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CAF7B-2CF9-453D-B3F9-4960E1B78E55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CAF7B-2CF9-453D-B3F9-4960E1B78E55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 is given that </a:t>
            </a:r>
            <a:r>
              <a:rPr lang="en-US" dirty="0" smtClean="0">
                <a:sym typeface="Symbol"/>
              </a:rPr>
              <a:t>4  5.  By the vertical angle</a:t>
            </a:r>
            <a:r>
              <a:rPr lang="en-US" baseline="0" dirty="0" smtClean="0">
                <a:sym typeface="Symbol"/>
              </a:rPr>
              <a:t> congruence theorem, </a:t>
            </a:r>
            <a:r>
              <a:rPr lang="en-US" dirty="0" smtClean="0">
                <a:sym typeface="Symbol"/>
              </a:rPr>
              <a:t>1  4.  Then by the Transitive Property of Congruence,</a:t>
            </a:r>
            <a:r>
              <a:rPr lang="en-US" baseline="0" dirty="0" smtClean="0">
                <a:sym typeface="Symbol"/>
              </a:rPr>
              <a:t> </a:t>
            </a:r>
            <a:r>
              <a:rPr lang="en-US" dirty="0" smtClean="0">
                <a:sym typeface="Symbol"/>
              </a:rPr>
              <a:t>1  5.  So, by the Corresponding Angles</a:t>
            </a:r>
            <a:r>
              <a:rPr lang="en-US" baseline="0" dirty="0" smtClean="0">
                <a:sym typeface="Symbol"/>
              </a:rPr>
              <a:t> Converse, g || h.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CAF7B-2CF9-453D-B3F9-4960E1B78E55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CAF7B-2CF9-453D-B3F9-4960E1B78E5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Given:</a:t>
            </a:r>
            <a:r>
              <a:rPr lang="en-US" baseline="0" dirty="0" smtClean="0"/>
              <a:t> </a:t>
            </a:r>
            <a:r>
              <a:rPr lang="en-US" baseline="0" dirty="0" smtClean="0">
                <a:sym typeface="Symbol"/>
              </a:rPr>
              <a:t>1  8</a:t>
            </a:r>
          </a:p>
          <a:p>
            <a:r>
              <a:rPr lang="en-US" baseline="0" dirty="0" smtClean="0">
                <a:sym typeface="Symbol"/>
              </a:rPr>
              <a:t>Prove: j || 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CAF7B-2CF9-453D-B3F9-4960E1B78E55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CAF7B-2CF9-453D-B3F9-4960E1B78E55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72992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Line b: m</a:t>
            </a:r>
            <a:r>
              <a:rPr lang="en-US" baseline="0" dirty="0" smtClean="0"/>
              <a:t> = (4 – 0)/(6 – 4) = 4/2 = 2</a:t>
            </a:r>
          </a:p>
          <a:p>
            <a:r>
              <a:rPr lang="en-US" baseline="0" dirty="0" smtClean="0"/>
              <a:t>Line c: m = (4 – 4)/(6 – 0) = 0 / 6 = 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CAF7B-2CF9-453D-B3F9-4960E1B78E55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CAF7B-2CF9-453D-B3F9-4960E1B78E55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Line 1: (-4 – 8)/(2</a:t>
            </a:r>
            <a:r>
              <a:rPr lang="en-US" baseline="0" dirty="0" smtClean="0"/>
              <a:t> – (-2)) </a:t>
            </a:r>
            <a:r>
              <a:rPr lang="en-US" baseline="0" dirty="0" smtClean="0">
                <a:sym typeface="Wingdings" pitchFamily="2" charset="2"/>
              </a:rPr>
              <a:t> -12/4  -3</a:t>
            </a:r>
          </a:p>
          <a:p>
            <a:r>
              <a:rPr lang="en-US" baseline="0" dirty="0" smtClean="0">
                <a:sym typeface="Wingdings" pitchFamily="2" charset="2"/>
              </a:rPr>
              <a:t>Line 2: (2 – 1)/(-2 – (-5))  1/3</a:t>
            </a:r>
          </a:p>
          <a:p>
            <a:r>
              <a:rPr lang="en-US" baseline="0" dirty="0" smtClean="0">
                <a:sym typeface="Wingdings" pitchFamily="2" charset="2"/>
              </a:rPr>
              <a:t>Perpendicular</a:t>
            </a:r>
          </a:p>
          <a:p>
            <a:endParaRPr lang="en-US" baseline="0" dirty="0" smtClean="0">
              <a:sym typeface="Wingdings" pitchFamily="2" charset="2"/>
            </a:endParaRPr>
          </a:p>
          <a:p>
            <a:r>
              <a:rPr lang="en-US" baseline="0" dirty="0" smtClean="0">
                <a:sym typeface="Wingdings" pitchFamily="2" charset="2"/>
              </a:rPr>
              <a:t>Line 1: (7 – (-2))/(1 – (-4))  9/5</a:t>
            </a:r>
          </a:p>
          <a:p>
            <a:r>
              <a:rPr lang="en-US" baseline="0" dirty="0" smtClean="0">
                <a:sym typeface="Wingdings" pitchFamily="2" charset="2"/>
              </a:rPr>
              <a:t>Line 2: (5 – (-4))/(3 – (-1))  9/4</a:t>
            </a:r>
          </a:p>
          <a:p>
            <a:r>
              <a:rPr lang="en-US" baseline="0" dirty="0" smtClean="0">
                <a:sym typeface="Wingdings" pitchFamily="2" charset="2"/>
              </a:rPr>
              <a:t>neither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</a:t>
            </a:r>
            <a:r>
              <a:rPr lang="en-US" baseline="-25000" dirty="0" err="1" smtClean="0"/>
              <a:t>q</a:t>
            </a:r>
            <a:r>
              <a:rPr lang="en-US" baseline="0" dirty="0" smtClean="0"/>
              <a:t> = (5 – 0)/(-4 – 0) = 5/-4 = -5/4 = -1.25</a:t>
            </a:r>
          </a:p>
          <a:p>
            <a:r>
              <a:rPr lang="en-US" baseline="0" dirty="0" err="1" smtClean="0"/>
              <a:t>m</a:t>
            </a:r>
            <a:r>
              <a:rPr lang="en-US" baseline="-25000" dirty="0" err="1" smtClean="0"/>
              <a:t>t</a:t>
            </a:r>
            <a:r>
              <a:rPr lang="en-US" baseline="0" dirty="0" smtClean="0"/>
              <a:t> = (7 – 0)/(-10 – 0) = 7/-10 = -7/10 = -0.7</a:t>
            </a:r>
          </a:p>
          <a:p>
            <a:r>
              <a:rPr lang="en-US" baseline="0" dirty="0" smtClean="0"/>
              <a:t>Line q is steeper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CAF7B-2CF9-453D-B3F9-4960E1B78E55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CAF7B-2CF9-453D-B3F9-4960E1B78E55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83695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CAF7B-2CF9-453D-B3F9-4960E1B78E55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AH, EH</a:t>
            </a:r>
          </a:p>
          <a:p>
            <a:endParaRPr lang="en-US" dirty="0" smtClean="0"/>
          </a:p>
          <a:p>
            <a:r>
              <a:rPr lang="en-US" dirty="0" smtClean="0"/>
              <a:t>GH</a:t>
            </a:r>
          </a:p>
          <a:p>
            <a:endParaRPr lang="en-US" dirty="0" smtClean="0"/>
          </a:p>
          <a:p>
            <a:r>
              <a:rPr lang="en-US" dirty="0" smtClean="0"/>
              <a:t>BGH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CAF7B-2CF9-453D-B3F9-4960E1B78E5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CAF7B-2CF9-453D-B3F9-4960E1B78E55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CAF7B-2CF9-453D-B3F9-4960E1B78E55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CAF7B-2CF9-453D-B3F9-4960E1B78E55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D227-15A1-40B5-B1A9-9F0D56E9F913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CAF7B-2CF9-453D-B3F9-4960E1B78E55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3702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CAF7B-2CF9-453D-B3F9-4960E1B78E55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CAF7B-2CF9-453D-B3F9-4960E1B78E55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</a:t>
            </a:r>
            <a:r>
              <a:rPr lang="en-US" dirty="0" smtClean="0">
                <a:sym typeface="Symbol"/>
              </a:rPr>
              <a:t></a:t>
            </a:r>
            <a:r>
              <a:rPr lang="en-US" dirty="0" smtClean="0"/>
              <a:t> b		(given)</a:t>
            </a:r>
          </a:p>
          <a:p>
            <a:r>
              <a:rPr lang="en-US" dirty="0" smtClean="0">
                <a:sym typeface="Symbol"/>
              </a:rPr>
              <a:t>1 is </a:t>
            </a:r>
            <a:r>
              <a:rPr lang="en-US" dirty="0" err="1" smtClean="0">
                <a:sym typeface="Symbol"/>
              </a:rPr>
              <a:t>rt</a:t>
            </a:r>
            <a:r>
              <a:rPr lang="en-US" dirty="0" smtClean="0">
                <a:sym typeface="Symbol"/>
              </a:rPr>
              <a:t> angle	(def</a:t>
            </a:r>
            <a:r>
              <a:rPr lang="en-US" baseline="0" dirty="0" smtClean="0">
                <a:sym typeface="Symbol"/>
              </a:rPr>
              <a:t>  lines)</a:t>
            </a:r>
          </a:p>
          <a:p>
            <a:endParaRPr lang="en-US" dirty="0" smtClean="0">
              <a:sym typeface="Symbol"/>
            </a:endParaRPr>
          </a:p>
          <a:p>
            <a:r>
              <a:rPr lang="en-US" dirty="0" smtClean="0">
                <a:sym typeface="Symbol"/>
              </a:rPr>
              <a:t>m1 = 90° 		(def </a:t>
            </a:r>
            <a:r>
              <a:rPr lang="en-US" dirty="0" err="1" smtClean="0">
                <a:sym typeface="Symbol"/>
              </a:rPr>
              <a:t>rt</a:t>
            </a:r>
            <a:r>
              <a:rPr lang="en-US" dirty="0" smtClean="0">
                <a:sym typeface="Symbol"/>
              </a:rPr>
              <a:t> angle)</a:t>
            </a:r>
          </a:p>
          <a:p>
            <a:r>
              <a:rPr lang="en-US" dirty="0" smtClean="0">
                <a:sym typeface="Symbol"/>
              </a:rPr>
              <a:t>m1 + m2 =</a:t>
            </a:r>
            <a:r>
              <a:rPr lang="en-US" baseline="0" dirty="0" smtClean="0">
                <a:sym typeface="Symbol"/>
              </a:rPr>
              <a:t> 180	(linear pair postulate)</a:t>
            </a:r>
          </a:p>
          <a:p>
            <a:r>
              <a:rPr lang="en-US" baseline="0" dirty="0" smtClean="0">
                <a:sym typeface="Symbol"/>
              </a:rPr>
              <a:t>90 + m</a:t>
            </a:r>
            <a:r>
              <a:rPr lang="en-US" dirty="0" smtClean="0">
                <a:sym typeface="Symbol"/>
              </a:rPr>
              <a:t>2 = 180	(substitution)</a:t>
            </a:r>
          </a:p>
          <a:p>
            <a:r>
              <a:rPr lang="en-US" dirty="0" smtClean="0">
                <a:sym typeface="Symbol"/>
              </a:rPr>
              <a:t>m2 = 90		(subtraction)</a:t>
            </a:r>
          </a:p>
          <a:p>
            <a:r>
              <a:rPr lang="en-US" dirty="0" smtClean="0">
                <a:sym typeface="Symbol"/>
              </a:rPr>
              <a:t>2 is </a:t>
            </a:r>
            <a:r>
              <a:rPr lang="en-US" dirty="0" err="1" smtClean="0">
                <a:sym typeface="Symbol"/>
              </a:rPr>
              <a:t>rt</a:t>
            </a:r>
            <a:r>
              <a:rPr lang="en-US" dirty="0" smtClean="0">
                <a:sym typeface="Symbol"/>
              </a:rPr>
              <a:t> angle	(def </a:t>
            </a:r>
            <a:r>
              <a:rPr lang="en-US" dirty="0" err="1" smtClean="0">
                <a:sym typeface="Symbol"/>
              </a:rPr>
              <a:t>rt</a:t>
            </a:r>
            <a:r>
              <a:rPr lang="en-US" baseline="0" dirty="0" smtClean="0">
                <a:sym typeface="Symbol"/>
              </a:rPr>
              <a:t> angle)</a:t>
            </a:r>
          </a:p>
          <a:p>
            <a:endParaRPr lang="en-US" dirty="0" smtClean="0"/>
          </a:p>
          <a:p>
            <a:r>
              <a:rPr lang="en-US" dirty="0" smtClean="0">
                <a:sym typeface="Symbol"/>
              </a:rPr>
              <a:t>3  1, 4  2	(vertical angles</a:t>
            </a:r>
            <a:r>
              <a:rPr lang="en-US" baseline="0" dirty="0" smtClean="0">
                <a:sym typeface="Symbol"/>
              </a:rPr>
              <a:t> are )</a:t>
            </a:r>
          </a:p>
          <a:p>
            <a:r>
              <a:rPr lang="en-US" baseline="0" dirty="0" smtClean="0">
                <a:sym typeface="Symbol"/>
              </a:rPr>
              <a:t>m</a:t>
            </a:r>
            <a:r>
              <a:rPr lang="en-US" dirty="0" smtClean="0">
                <a:sym typeface="Symbol"/>
              </a:rPr>
              <a:t>3 = m1,</a:t>
            </a:r>
            <a:r>
              <a:rPr lang="en-US" baseline="0" dirty="0" smtClean="0">
                <a:sym typeface="Symbol"/>
              </a:rPr>
              <a:t> m</a:t>
            </a:r>
            <a:r>
              <a:rPr lang="en-US" dirty="0" smtClean="0">
                <a:sym typeface="Symbol"/>
              </a:rPr>
              <a:t>4 =</a:t>
            </a:r>
            <a:r>
              <a:rPr lang="en-US" baseline="0" dirty="0" smtClean="0">
                <a:sym typeface="Symbol"/>
              </a:rPr>
              <a:t> m</a:t>
            </a:r>
            <a:r>
              <a:rPr lang="en-US" dirty="0" smtClean="0">
                <a:sym typeface="Symbol"/>
              </a:rPr>
              <a:t>2	(def )</a:t>
            </a:r>
          </a:p>
          <a:p>
            <a:r>
              <a:rPr lang="en-US" dirty="0" smtClean="0"/>
              <a:t>m</a:t>
            </a:r>
            <a:r>
              <a:rPr lang="en-US" dirty="0" smtClean="0">
                <a:sym typeface="Symbol"/>
              </a:rPr>
              <a:t>3 = 90, m4 = 90	(substitution)</a:t>
            </a:r>
          </a:p>
          <a:p>
            <a:r>
              <a:rPr lang="en-US" dirty="0" smtClean="0">
                <a:sym typeface="Symbol"/>
              </a:rPr>
              <a:t>3 is </a:t>
            </a:r>
            <a:r>
              <a:rPr lang="en-US" dirty="0" err="1" smtClean="0">
                <a:sym typeface="Symbol"/>
              </a:rPr>
              <a:t>rt</a:t>
            </a:r>
            <a:r>
              <a:rPr lang="en-US" dirty="0" smtClean="0">
                <a:sym typeface="Symbol"/>
              </a:rPr>
              <a:t> , 4 is </a:t>
            </a:r>
            <a:r>
              <a:rPr lang="en-US" dirty="0" err="1" smtClean="0">
                <a:sym typeface="Symbol"/>
              </a:rPr>
              <a:t>rt</a:t>
            </a:r>
            <a:r>
              <a:rPr lang="en-US" dirty="0" smtClean="0">
                <a:sym typeface="Symbol"/>
              </a:rPr>
              <a:t> 	(def </a:t>
            </a:r>
            <a:r>
              <a:rPr lang="en-US" dirty="0" err="1" smtClean="0">
                <a:sym typeface="Symbol"/>
              </a:rPr>
              <a:t>rt</a:t>
            </a:r>
            <a:r>
              <a:rPr lang="en-US" dirty="0" smtClean="0">
                <a:sym typeface="Symbol"/>
              </a:rPr>
              <a:t> )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382C6-0B11-4413-89A4-9015C8786A73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CAF7B-2CF9-453D-B3F9-4960E1B78E5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CAF7B-2CF9-453D-B3F9-4960E1B78E55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Yes, lines perpendicular to transversal theorem</a:t>
            </a:r>
          </a:p>
          <a:p>
            <a:endParaRPr lang="en-US" dirty="0" smtClean="0"/>
          </a:p>
          <a:p>
            <a:r>
              <a:rPr lang="en-US" dirty="0" smtClean="0"/>
              <a:t>Yes, c || d by the lines</a:t>
            </a:r>
            <a:r>
              <a:rPr lang="en-US" baseline="0" dirty="0" smtClean="0"/>
              <a:t> </a:t>
            </a:r>
            <a:r>
              <a:rPr lang="en-US" baseline="0" dirty="0" smtClean="0">
                <a:sym typeface="Symbol"/>
              </a:rPr>
              <a:t> to trans theorem; b </a:t>
            </a:r>
            <a:r>
              <a:rPr lang="en-US" b="1" baseline="0" dirty="0" smtClean="0">
                <a:sym typeface="Symbol"/>
              </a:rPr>
              <a:t> </a:t>
            </a:r>
            <a:r>
              <a:rPr lang="en-US" b="0" baseline="0" dirty="0" smtClean="0">
                <a:sym typeface="Symbol"/>
              </a:rPr>
              <a:t>c by the </a:t>
            </a:r>
            <a:r>
              <a:rPr lang="en-US" baseline="0" dirty="0" smtClean="0">
                <a:sym typeface="Symbol"/>
              </a:rPr>
              <a:t> trans theorem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CAF7B-2CF9-453D-B3F9-4960E1B78E55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CAF7B-2CF9-453D-B3F9-4960E1B78E55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Slope of line c = 2 (rise = 2, run = 1)</a:t>
                </a:r>
              </a:p>
              <a:p>
                <a:r>
                  <a:rPr lang="en-US" dirty="0" smtClean="0"/>
                  <a:t>Slope of </a:t>
                </a:r>
                <a:r>
                  <a:rPr lang="en-US" dirty="0" smtClean="0">
                    <a:sym typeface="Symbol"/>
                  </a:rPr>
                  <a:t> line = -1/2</a:t>
                </a:r>
              </a:p>
              <a:p>
                <a:r>
                  <a:rPr lang="en-US" dirty="0" smtClean="0">
                    <a:sym typeface="Symbol"/>
                  </a:rPr>
                  <a:t>Follow slope from A(-3, 2) to line cd</a:t>
                </a:r>
                <a:r>
                  <a:rPr lang="en-US" baseline="0" dirty="0" smtClean="0">
                    <a:sym typeface="Symbol"/>
                  </a:rPr>
                  <a:t>; intersection at (1, 0)</a:t>
                </a:r>
              </a:p>
              <a:p>
                <a:r>
                  <a:rPr lang="en-US" baseline="0" dirty="0" smtClean="0">
                    <a:sym typeface="Symbol"/>
                  </a:rPr>
                  <a:t>Calculate distance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b="0" i="1" baseline="0" smtClean="0">
                            <a:latin typeface="Cambria Math"/>
                            <a:sym typeface="Symbol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b="0" i="1" baseline="0" smtClean="0">
                                <a:latin typeface="Cambria Math"/>
                                <a:sym typeface="Symbol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b="0" i="1" baseline="0" smtClean="0">
                                    <a:latin typeface="Cambria Math"/>
                                    <a:sym typeface="Symbol"/>
                                  </a:rPr>
                                </m:ctrlPr>
                              </m:dPr>
                              <m:e>
                                <m:r>
                                  <a:rPr lang="en-US" b="0" i="1" baseline="0" smtClean="0">
                                    <a:latin typeface="Cambria Math"/>
                                    <a:sym typeface="Symbol"/>
                                  </a:rPr>
                                  <m:t>1−</m:t>
                                </m:r>
                                <m:d>
                                  <m:dPr>
                                    <m:ctrlPr>
                                      <a:rPr lang="en-US" b="0" i="1" baseline="0" smtClean="0">
                                        <a:latin typeface="Cambria Math"/>
                                        <a:sym typeface="Symbol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baseline="0" smtClean="0">
                                        <a:latin typeface="Cambria Math"/>
                                        <a:sym typeface="Symbol"/>
                                      </a:rPr>
                                      <m:t>−3</m:t>
                                    </m:r>
                                  </m:e>
                                </m:d>
                              </m:e>
                            </m:d>
                          </m:e>
                          <m:sup>
                            <m:r>
                              <a:rPr lang="en-US" b="0" i="1" baseline="0" smtClean="0">
                                <a:latin typeface="Cambria Math"/>
                                <a:sym typeface="Symbol"/>
                              </a:rPr>
                              <m:t>2</m:t>
                            </m:r>
                          </m:sup>
                        </m:sSup>
                        <m:r>
                          <a:rPr lang="en-US" b="0" i="1" baseline="0" smtClean="0">
                            <a:latin typeface="Cambria Math"/>
                            <a:sym typeface="Symbol"/>
                          </a:rPr>
                          <m:t>+</m:t>
                        </m:r>
                        <m:sSup>
                          <m:sSupPr>
                            <m:ctrlPr>
                              <a:rPr lang="en-US" b="0" i="1" baseline="0" smtClean="0">
                                <a:latin typeface="Cambria Math"/>
                                <a:sym typeface="Symbol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b="0" i="1" baseline="0" smtClean="0">
                                    <a:latin typeface="Cambria Math"/>
                                    <a:sym typeface="Symbol"/>
                                  </a:rPr>
                                </m:ctrlPr>
                              </m:dPr>
                              <m:e>
                                <m:r>
                                  <a:rPr lang="en-US" b="0" i="1" baseline="0" smtClean="0">
                                    <a:latin typeface="Cambria Math"/>
                                    <a:sym typeface="Symbol"/>
                                  </a:rPr>
                                  <m:t>0−2</m:t>
                                </m:r>
                              </m:e>
                            </m:d>
                          </m:e>
                          <m:sup>
                            <m:r>
                              <a:rPr lang="en-US" b="0" i="1" baseline="0" smtClean="0">
                                <a:latin typeface="Cambria Math"/>
                                <a:sym typeface="Symbol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b="0" i="1" baseline="0" smtClean="0">
                        <a:latin typeface="Cambria Math"/>
                        <a:sym typeface="Symbol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b="0" i="1" baseline="0" smtClean="0">
                            <a:latin typeface="Cambria Math"/>
                            <a:sym typeface="Symbol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b="0" i="1" baseline="0" smtClean="0">
                                <a:latin typeface="Cambria Math"/>
                                <a:sym typeface="Symbol"/>
                              </a:rPr>
                            </m:ctrlPr>
                          </m:sSupPr>
                          <m:e>
                            <m:r>
                              <a:rPr lang="en-US" b="0" i="1" baseline="0" smtClean="0">
                                <a:latin typeface="Cambria Math"/>
                                <a:sym typeface="Symbol"/>
                              </a:rPr>
                              <m:t>4</m:t>
                            </m:r>
                          </m:e>
                          <m:sup>
                            <m:r>
                              <a:rPr lang="en-US" b="0" i="1" baseline="0" smtClean="0">
                                <a:latin typeface="Cambria Math"/>
                                <a:sym typeface="Symbol"/>
                              </a:rPr>
                              <m:t>2</m:t>
                            </m:r>
                          </m:sup>
                        </m:sSup>
                        <m:r>
                          <a:rPr lang="en-US" b="0" i="1" baseline="0" smtClean="0">
                            <a:latin typeface="Cambria Math"/>
                            <a:sym typeface="Symbol"/>
                          </a:rPr>
                          <m:t>+</m:t>
                        </m:r>
                        <m:sSup>
                          <m:sSupPr>
                            <m:ctrlPr>
                              <a:rPr lang="en-US" b="0" i="1" baseline="0" smtClean="0">
                                <a:latin typeface="Cambria Math"/>
                                <a:sym typeface="Symbol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b="0" i="1" baseline="0" smtClean="0">
                                    <a:latin typeface="Cambria Math"/>
                                    <a:sym typeface="Symbol"/>
                                  </a:rPr>
                                </m:ctrlPr>
                              </m:dPr>
                              <m:e>
                                <m:r>
                                  <a:rPr lang="en-US" b="0" i="1" baseline="0" smtClean="0">
                                    <a:latin typeface="Cambria Math"/>
                                    <a:sym typeface="Symbol"/>
                                  </a:rPr>
                                  <m:t>−2</m:t>
                                </m:r>
                              </m:e>
                            </m:d>
                          </m:e>
                          <m:sup>
                            <m:r>
                              <a:rPr lang="en-US" b="0" i="1" baseline="0" smtClean="0">
                                <a:latin typeface="Cambria Math"/>
                                <a:sym typeface="Symbol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b="0" i="1" baseline="0" smtClean="0">
                        <a:latin typeface="Cambria Math"/>
                        <a:sym typeface="Symbol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b="0" i="1" baseline="0" smtClean="0">
                            <a:latin typeface="Cambria Math"/>
                            <a:sym typeface="Symbol"/>
                          </a:rPr>
                        </m:ctrlPr>
                      </m:radPr>
                      <m:deg/>
                      <m:e>
                        <m:r>
                          <a:rPr lang="en-US" b="0" i="1" baseline="0" smtClean="0">
                            <a:latin typeface="Cambria Math"/>
                            <a:sym typeface="Symbol"/>
                          </a:rPr>
                          <m:t>20</m:t>
                        </m:r>
                      </m:e>
                    </m:rad>
                    <m:r>
                      <a:rPr lang="en-US" b="0" i="1" baseline="0" smtClean="0">
                        <a:latin typeface="Cambria Math"/>
                        <a:sym typeface="Symbol"/>
                      </a:rPr>
                      <m:t>=2</m:t>
                    </m:r>
                    <m:rad>
                      <m:radPr>
                        <m:degHide m:val="on"/>
                        <m:ctrlPr>
                          <a:rPr lang="en-US" b="0" i="1" baseline="0" smtClean="0">
                            <a:latin typeface="Cambria Math"/>
                            <a:sym typeface="Symbol"/>
                          </a:rPr>
                        </m:ctrlPr>
                      </m:radPr>
                      <m:deg/>
                      <m:e>
                        <m:r>
                          <a:rPr lang="en-US" b="0" i="1" baseline="0" smtClean="0">
                            <a:latin typeface="Cambria Math"/>
                            <a:sym typeface="Symbol"/>
                          </a:rPr>
                          <m:t>5</m:t>
                        </m:r>
                      </m:e>
                    </m:rad>
                    <m:r>
                      <a:rPr lang="en-US" b="0" i="1" baseline="0" smtClean="0">
                        <a:latin typeface="Cambria Math"/>
                        <a:sym typeface="Symbol"/>
                      </a:rPr>
                      <m:t>=4.47</m:t>
                    </m:r>
                  </m:oMath>
                </a14:m>
                <a:endParaRPr lang="en-US" baseline="0" dirty="0" smtClean="0">
                  <a:latin typeface="+mn-lt"/>
                  <a:sym typeface="Symbol"/>
                </a:endParaRPr>
              </a:p>
              <a:p>
                <a:r>
                  <a:rPr lang="en-US" baseline="0" dirty="0" smtClean="0">
                    <a:latin typeface="+mn-lt"/>
                    <a:sym typeface="Symbol"/>
                  </a:rPr>
                  <a:t>Point on line c: (0, 2)</a:t>
                </a:r>
              </a:p>
              <a:p>
                <a:r>
                  <a:rPr lang="en-US" baseline="0" dirty="0" smtClean="0">
                    <a:latin typeface="+mn-lt"/>
                    <a:sym typeface="Symbol"/>
                  </a:rPr>
                  <a:t>Follow slope from (0, 2) to line e</a:t>
                </a:r>
              </a:p>
              <a:p>
                <a:r>
                  <a:rPr lang="en-US" baseline="0" dirty="0" smtClean="0">
                    <a:latin typeface="+mn-lt"/>
                    <a:sym typeface="Symbol"/>
                  </a:rPr>
                  <a:t>Point of intersection (4, 0)</a:t>
                </a:r>
              </a:p>
              <a:p>
                <a:r>
                  <a:rPr lang="en-US" baseline="0" dirty="0" smtClean="0">
                    <a:latin typeface="+mn-lt"/>
                    <a:sym typeface="Symbol"/>
                  </a:rPr>
                  <a:t>Distance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b="0" i="1" baseline="0" smtClean="0">
                            <a:latin typeface="Cambria Math"/>
                            <a:sym typeface="Symbol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b="0" i="1" baseline="0" smtClean="0">
                                <a:latin typeface="Cambria Math"/>
                                <a:sym typeface="Symbol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b="0" i="1" baseline="0" smtClean="0">
                                    <a:latin typeface="Cambria Math"/>
                                    <a:sym typeface="Symbol"/>
                                  </a:rPr>
                                </m:ctrlPr>
                              </m:dPr>
                              <m:e>
                                <m:r>
                                  <a:rPr lang="en-US" b="0" i="1" baseline="0" smtClean="0">
                                    <a:latin typeface="Cambria Math"/>
                                    <a:sym typeface="Symbol"/>
                                  </a:rPr>
                                  <m:t>4−0</m:t>
                                </m:r>
                              </m:e>
                            </m:d>
                          </m:e>
                          <m:sup>
                            <m:r>
                              <a:rPr lang="en-US" b="0" i="1" baseline="0" smtClean="0">
                                <a:latin typeface="Cambria Math"/>
                                <a:sym typeface="Symbol"/>
                              </a:rPr>
                              <m:t>2</m:t>
                            </m:r>
                          </m:sup>
                        </m:sSup>
                        <m:r>
                          <a:rPr lang="en-US" b="0" i="1" baseline="0" smtClean="0">
                            <a:latin typeface="Cambria Math"/>
                            <a:sym typeface="Symbol"/>
                          </a:rPr>
                          <m:t>+</m:t>
                        </m:r>
                        <m:sSup>
                          <m:sSupPr>
                            <m:ctrlPr>
                              <a:rPr lang="en-US" b="0" i="1" baseline="0" smtClean="0">
                                <a:latin typeface="Cambria Math"/>
                                <a:sym typeface="Symbol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b="0" i="1" baseline="0" smtClean="0">
                                    <a:latin typeface="Cambria Math"/>
                                    <a:sym typeface="Symbol"/>
                                  </a:rPr>
                                </m:ctrlPr>
                              </m:dPr>
                              <m:e>
                                <m:r>
                                  <a:rPr lang="en-US" b="0" i="1" baseline="0" smtClean="0">
                                    <a:latin typeface="Cambria Math"/>
                                    <a:sym typeface="Symbol"/>
                                  </a:rPr>
                                  <m:t>0−2</m:t>
                                </m:r>
                              </m:e>
                            </m:d>
                          </m:e>
                          <m:sup>
                            <m:r>
                              <a:rPr lang="en-US" b="0" i="1" baseline="0" smtClean="0">
                                <a:latin typeface="Cambria Math"/>
                                <a:sym typeface="Symbol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b="0" i="1" baseline="0" smtClean="0">
                        <a:latin typeface="Cambria Math"/>
                        <a:sym typeface="Symbol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b="0" i="1" baseline="0" smtClean="0">
                            <a:latin typeface="Cambria Math"/>
                            <a:sym typeface="Symbol"/>
                          </a:rPr>
                        </m:ctrlPr>
                      </m:radPr>
                      <m:deg/>
                      <m:e>
                        <m:r>
                          <a:rPr lang="en-US" b="0" i="1" baseline="0" smtClean="0">
                            <a:latin typeface="Cambria Math"/>
                            <a:sym typeface="Symbol"/>
                          </a:rPr>
                          <m:t>16+4</m:t>
                        </m:r>
                      </m:e>
                    </m:rad>
                    <m:r>
                      <a:rPr lang="en-US" b="0" i="1" baseline="0" smtClean="0">
                        <a:latin typeface="Cambria Math"/>
                        <a:sym typeface="Symbol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b="0" i="1" baseline="0" smtClean="0">
                            <a:latin typeface="Cambria Math"/>
                            <a:sym typeface="Symbol"/>
                          </a:rPr>
                        </m:ctrlPr>
                      </m:radPr>
                      <m:deg/>
                      <m:e>
                        <m:r>
                          <a:rPr lang="en-US" b="0" i="1" baseline="0" smtClean="0">
                            <a:latin typeface="Cambria Math"/>
                            <a:sym typeface="Symbol"/>
                          </a:rPr>
                          <m:t>20</m:t>
                        </m:r>
                      </m:e>
                    </m:rad>
                    <m:r>
                      <a:rPr lang="en-US" b="0" i="1" baseline="0" smtClean="0">
                        <a:latin typeface="Cambria Math"/>
                        <a:sym typeface="Symbol"/>
                      </a:rPr>
                      <m:t>=2</m:t>
                    </m:r>
                    <m:rad>
                      <m:radPr>
                        <m:degHide m:val="on"/>
                        <m:ctrlPr>
                          <a:rPr lang="en-US" b="0" i="1" baseline="0" smtClean="0">
                            <a:latin typeface="Cambria Math"/>
                            <a:sym typeface="Symbol"/>
                          </a:rPr>
                        </m:ctrlPr>
                      </m:radPr>
                      <m:deg/>
                      <m:e>
                        <m:r>
                          <a:rPr lang="en-US" b="0" i="1" baseline="0" smtClean="0">
                            <a:latin typeface="Cambria Math"/>
                            <a:sym typeface="Symbol"/>
                          </a:rPr>
                          <m:t>5</m:t>
                        </m:r>
                      </m:e>
                    </m:rad>
                    <m:r>
                      <a:rPr lang="en-US" b="0" i="1" baseline="0" smtClean="0">
                        <a:latin typeface="Cambria Math"/>
                        <a:sym typeface="Symbol"/>
                      </a:rPr>
                      <m:t>=4.47</m:t>
                    </m:r>
                  </m:oMath>
                </a14:m>
                <a:endParaRPr lang="en-US" baseline="0" dirty="0" smtClean="0">
                  <a:latin typeface="+mn-lt"/>
                  <a:sym typeface="Symbol"/>
                </a:endParaRP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Slope of line c = 2 (rise = 2, run = 1)</a:t>
                </a:r>
              </a:p>
              <a:p>
                <a:r>
                  <a:rPr lang="en-US" dirty="0" smtClean="0"/>
                  <a:t>Slope of </a:t>
                </a:r>
                <a:r>
                  <a:rPr lang="en-US" dirty="0" smtClean="0">
                    <a:sym typeface="Symbol"/>
                  </a:rPr>
                  <a:t> line = -1/2</a:t>
                </a:r>
              </a:p>
              <a:p>
                <a:r>
                  <a:rPr lang="en-US" dirty="0" smtClean="0">
                    <a:sym typeface="Symbol"/>
                  </a:rPr>
                  <a:t>Follow slope from A(-3, 2) to line </a:t>
                </a:r>
                <a:r>
                  <a:rPr lang="en-US" dirty="0" smtClean="0">
                    <a:sym typeface="Symbol"/>
                  </a:rPr>
                  <a:t>cd</a:t>
                </a:r>
                <a:r>
                  <a:rPr lang="en-US" baseline="0" dirty="0" smtClean="0">
                    <a:sym typeface="Symbol"/>
                  </a:rPr>
                  <a:t>; </a:t>
                </a:r>
                <a:r>
                  <a:rPr lang="en-US" baseline="0" dirty="0" smtClean="0">
                    <a:sym typeface="Symbol"/>
                  </a:rPr>
                  <a:t>intersection at </a:t>
                </a:r>
                <a:r>
                  <a:rPr lang="en-US" baseline="0" dirty="0" smtClean="0">
                    <a:sym typeface="Symbol"/>
                  </a:rPr>
                  <a:t>(1, 0)</a:t>
                </a:r>
                <a:endParaRPr lang="en-US" baseline="0" dirty="0" smtClean="0">
                  <a:sym typeface="Symbol"/>
                </a:endParaRPr>
              </a:p>
              <a:p>
                <a:r>
                  <a:rPr lang="en-US" baseline="0" dirty="0" smtClean="0">
                    <a:sym typeface="Symbol"/>
                  </a:rPr>
                  <a:t>Calculate distance </a:t>
                </a:r>
                <a:r>
                  <a:rPr lang="en-US" b="0" i="0" baseline="0" smtClean="0">
                    <a:latin typeface="Cambria Math"/>
                    <a:sym typeface="Symbol"/>
                  </a:rPr>
                  <a:t>√((1−(−3))^2+(0−2)^2 )=√(4^2+(−2)^2 )=√20=2√5=4.47</a:t>
                </a:r>
                <a:endParaRPr lang="en-US" baseline="0" dirty="0" smtClean="0">
                  <a:latin typeface="+mn-lt"/>
                  <a:sym typeface="Symbol"/>
                </a:endParaRPr>
              </a:p>
              <a:p>
                <a:r>
                  <a:rPr lang="en-US" baseline="0" dirty="0" smtClean="0">
                    <a:latin typeface="+mn-lt"/>
                    <a:sym typeface="Symbol"/>
                  </a:rPr>
                  <a:t>Point on line c: (0, 2)</a:t>
                </a:r>
              </a:p>
              <a:p>
                <a:r>
                  <a:rPr lang="en-US" baseline="0" dirty="0" smtClean="0">
                    <a:latin typeface="+mn-lt"/>
                    <a:sym typeface="Symbol"/>
                  </a:rPr>
                  <a:t>Follow slope from (0, 2) to line </a:t>
                </a:r>
                <a:r>
                  <a:rPr lang="en-US" baseline="0" dirty="0" smtClean="0">
                    <a:latin typeface="+mn-lt"/>
                    <a:sym typeface="Symbol"/>
                  </a:rPr>
                  <a:t>e</a:t>
                </a:r>
                <a:endParaRPr lang="en-US" baseline="0" dirty="0" smtClean="0">
                  <a:latin typeface="+mn-lt"/>
                  <a:sym typeface="Symbol"/>
                </a:endParaRPr>
              </a:p>
              <a:p>
                <a:r>
                  <a:rPr lang="en-US" baseline="0" dirty="0" smtClean="0">
                    <a:latin typeface="+mn-lt"/>
                    <a:sym typeface="Symbol"/>
                  </a:rPr>
                  <a:t>Point of intersection </a:t>
                </a:r>
                <a:r>
                  <a:rPr lang="en-US" baseline="0" dirty="0" smtClean="0">
                    <a:latin typeface="+mn-lt"/>
                    <a:sym typeface="Symbol"/>
                  </a:rPr>
                  <a:t>(4, 0)</a:t>
                </a:r>
                <a:endParaRPr lang="en-US" baseline="0" dirty="0" smtClean="0">
                  <a:latin typeface="+mn-lt"/>
                  <a:sym typeface="Symbol"/>
                </a:endParaRPr>
              </a:p>
              <a:p>
                <a:r>
                  <a:rPr lang="en-US" baseline="0" dirty="0" smtClean="0">
                    <a:latin typeface="+mn-lt"/>
                    <a:sym typeface="Symbol"/>
                  </a:rPr>
                  <a:t>Distance = </a:t>
                </a:r>
                <a:r>
                  <a:rPr lang="en-US" b="0" i="0" baseline="0" smtClean="0">
                    <a:latin typeface="Cambria Math"/>
                    <a:sym typeface="Symbol"/>
                  </a:rPr>
                  <a:t>√((4−0)^2+(0−2)^2 )=√(16+4)=√20=2√5=4.47</a:t>
                </a:r>
                <a:endParaRPr lang="en-US" baseline="0" dirty="0" smtClean="0">
                  <a:latin typeface="+mn-lt"/>
                  <a:sym typeface="Symbol"/>
                </a:endParaRP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CAF7B-2CF9-453D-B3F9-4960E1B78E55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CAF7B-2CF9-453D-B3F9-4960E1B78E55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CAF7B-2CF9-453D-B3F9-4960E1B78E55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657264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CAF7B-2CF9-453D-B3F9-4960E1B78E55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CAF7B-2CF9-453D-B3F9-4960E1B78E5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CAF7B-2CF9-453D-B3F9-4960E1B78E5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CAF7B-2CF9-453D-B3F9-4960E1B78E5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Corresponding</a:t>
            </a:r>
          </a:p>
          <a:p>
            <a:r>
              <a:rPr lang="en-US" dirty="0" smtClean="0"/>
              <a:t>Alternate</a:t>
            </a:r>
            <a:r>
              <a:rPr lang="en-US" baseline="0" dirty="0" smtClean="0"/>
              <a:t> Exterior</a:t>
            </a:r>
          </a:p>
          <a:p>
            <a:r>
              <a:rPr lang="en-US" baseline="0" dirty="0" smtClean="0"/>
              <a:t>Alternate Interior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CAF7B-2CF9-453D-B3F9-4960E1B78E5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CAF7B-2CF9-453D-B3F9-4960E1B78E5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559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3498110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314451"/>
            <a:ext cx="7772400" cy="137232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2708706"/>
            <a:ext cx="7772400" cy="899778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3714751"/>
            <a:ext cx="9147765" cy="1434066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EB6A3DB-4632-4268-A4C5-CF1607901542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FD517F7-71DA-4012-B02B-E021C9C04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10997"/>
            <a:ext cx="8229600" cy="328955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B6A3DB-4632-4268-A4C5-CF1607901542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517F7-71DA-4012-B02B-E021C9C04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05980"/>
            <a:ext cx="1777470" cy="419457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2"/>
            <a:ext cx="6324600" cy="419457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B6A3DB-4632-4268-A4C5-CF1607901542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517F7-71DA-4012-B02B-E021C9C04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B6A3DB-4632-4268-A4C5-CF1607901542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517F7-71DA-4012-B02B-E021C9C04E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794784"/>
            <a:ext cx="7772400" cy="13716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198784"/>
            <a:ext cx="4572000" cy="1091166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B6A3DB-4632-4268-A4C5-CF1607901542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517F7-71DA-4012-B02B-E021C9C04E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2254104"/>
            <a:ext cx="182880" cy="17145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2254104"/>
            <a:ext cx="182880" cy="17145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10996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10996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B6A3DB-4632-4268-A4C5-CF1607901542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517F7-71DA-4012-B02B-E021C9C04E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85725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057650"/>
            <a:ext cx="4040188" cy="5715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8" y="4057650"/>
            <a:ext cx="4041775" cy="5715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083221"/>
            <a:ext cx="4040188" cy="295632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083221"/>
            <a:ext cx="4041775" cy="295632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B6A3DB-4632-4268-A4C5-CF1607901542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517F7-71DA-4012-B02B-E021C9C04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B6A3DB-4632-4268-A4C5-CF1607901542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517F7-71DA-4012-B02B-E021C9C04E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B6A3DB-4632-4268-A4C5-CF1607901542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517F7-71DA-4012-B02B-E021C9C04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657600"/>
            <a:ext cx="7481776" cy="3429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4016327"/>
            <a:ext cx="3974592" cy="6858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05740"/>
            <a:ext cx="7479792" cy="3429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4805958"/>
            <a:ext cx="1920240" cy="274320"/>
          </a:xfrm>
        </p:spPr>
        <p:txBody>
          <a:bodyPr/>
          <a:lstStyle>
            <a:extLst/>
          </a:lstStyle>
          <a:p>
            <a:fld id="{BEB6A3DB-4632-4268-A4C5-CF1607901542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517F7-71DA-4012-B02B-E021C9C04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4082552"/>
            <a:ext cx="7162800" cy="486174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42476"/>
            <a:ext cx="8686800" cy="329184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EB6A3DB-4632-4268-A4C5-CF1607901542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4" y="4805959"/>
            <a:ext cx="2350681" cy="27384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FD517F7-71DA-4012-B02B-E021C9C04E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648842"/>
            <a:ext cx="8075432" cy="422004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4458703"/>
            <a:ext cx="4940624" cy="69080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4454259"/>
            <a:ext cx="3690451" cy="70008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4343440"/>
            <a:ext cx="3402314" cy="810651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4340804"/>
            <a:ext cx="3405509" cy="813288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3741330"/>
            <a:ext cx="182880" cy="17145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3741330"/>
            <a:ext cx="182880" cy="17145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4458703"/>
            <a:ext cx="4940624" cy="69080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4454259"/>
            <a:ext cx="3690451" cy="70008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4343440"/>
            <a:ext cx="3402314" cy="810651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4340804"/>
            <a:ext cx="3405509" cy="813288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110996"/>
            <a:ext cx="8229600" cy="3394472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4805958"/>
            <a:ext cx="1920240" cy="27432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EB6A3DB-4632-4268-A4C5-CF1607901542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4" y="4805959"/>
            <a:ext cx="2350681" cy="273844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4805959"/>
            <a:ext cx="365760" cy="273844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FD517F7-71DA-4012-B02B-E021C9C04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3/Geometry%203.1%20Answers.pptx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3/Geometry%203.1%20Quiz.pptx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3/Geometry%203.2%20Answers.pptx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3/Geometry%203.2%20Quiz.pptx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rwright@andrews.edu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3/Geometry%203.3%20Answers.pptx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3/Geometry%203.3%20Quiz.pptx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3/Geometry%203.4%20Answers.pptx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3/Geometry%203.4%20Quiz.pptx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3/Geometry%203.5%20Answers.pptx" TargetMode="Externa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3/Geometry%203.5%20Quiz.pptx" TargetMode="Externa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3/Geometry%203.6%20Answers.pptx" TargetMode="Externa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3/Geometry%203.6%20Quiz.pptx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Parallel and Perpendicular Lines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Geometry</a:t>
            </a:r>
          </a:p>
          <a:p>
            <a:r>
              <a:rPr lang="en-US" dirty="0" smtClean="0"/>
              <a:t>Chapter 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3.1 Answers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4" action="ppaction://hlinkpres?slideindex=1&amp;slidetitle="/>
              </a:rPr>
              <a:t>3.1 Quiz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 and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43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3.2 Use Parallel Lines and Transversals</a:t>
            </a:r>
            <a:endParaRPr lang="en-US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Draw parallel lines on a piece of notebook paper, then draw a transversal.</a:t>
            </a:r>
          </a:p>
          <a:p>
            <a:endParaRPr lang="en-US" dirty="0" smtClean="0"/>
          </a:p>
          <a:p>
            <a:r>
              <a:rPr lang="en-US" dirty="0" smtClean="0"/>
              <a:t>Use </a:t>
            </a:r>
            <a:r>
              <a:rPr lang="en-US" dirty="0"/>
              <a:t>the protractor to measure all the angles.</a:t>
            </a:r>
          </a:p>
          <a:p>
            <a:endParaRPr lang="en-US" dirty="0"/>
          </a:p>
          <a:p>
            <a:r>
              <a:rPr lang="en-US" dirty="0"/>
              <a:t>What types of angles are congruent? </a:t>
            </a:r>
          </a:p>
          <a:p>
            <a:pPr lvl="1"/>
            <a:r>
              <a:rPr lang="en-US" dirty="0">
                <a:solidFill>
                  <a:schemeClr val="hlink"/>
                </a:solidFill>
              </a:rPr>
              <a:t>(</a:t>
            </a:r>
            <a:r>
              <a:rPr lang="en-US" i="1" dirty="0">
                <a:solidFill>
                  <a:schemeClr val="hlink"/>
                </a:solidFill>
              </a:rPr>
              <a:t>corresponding, alt interior, alt exterior</a:t>
            </a:r>
            <a:r>
              <a:rPr lang="en-US" dirty="0">
                <a:solidFill>
                  <a:schemeClr val="hlink"/>
                </a:solidFill>
              </a:rPr>
              <a:t>)</a:t>
            </a:r>
            <a:r>
              <a:rPr lang="en-US" dirty="0"/>
              <a:t>  </a:t>
            </a:r>
          </a:p>
          <a:p>
            <a:r>
              <a:rPr lang="en-US" dirty="0"/>
              <a:t>How are consecutive interior angles related? </a:t>
            </a:r>
          </a:p>
          <a:p>
            <a:pPr lvl="1"/>
            <a:r>
              <a:rPr lang="en-US" dirty="0">
                <a:solidFill>
                  <a:schemeClr val="hlink"/>
                </a:solidFill>
              </a:rPr>
              <a:t>(</a:t>
            </a:r>
            <a:r>
              <a:rPr lang="en-US" i="1" dirty="0">
                <a:solidFill>
                  <a:schemeClr val="hlink"/>
                </a:solidFill>
              </a:rPr>
              <a:t>supplementary</a:t>
            </a:r>
            <a:r>
              <a:rPr lang="en-US" dirty="0">
                <a:solidFill>
                  <a:schemeClr val="hlink"/>
                </a:solidFill>
              </a:rPr>
              <a:t>)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3.2 Use Parallel Lines and Transversals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028700"/>
            <a:ext cx="57912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Corresponding Angles Postulate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1491776"/>
            <a:ext cx="7924800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If 2 || lines are cut by trans., then the </a:t>
            </a:r>
            <a:r>
              <a:rPr lang="en-US" sz="2000" dirty="0" err="1" smtClean="0"/>
              <a:t>corrs</a:t>
            </a:r>
            <a:r>
              <a:rPr lang="en-US" sz="2000" dirty="0" smtClean="0"/>
              <a:t> </a:t>
            </a:r>
            <a:r>
              <a:rPr lang="en-US" sz="2000" dirty="0" smtClean="0">
                <a:sym typeface="Symbol"/>
              </a:rPr>
              <a:t> are 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1996901"/>
            <a:ext cx="60960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Alternate Interior Angles Theorem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2459978"/>
            <a:ext cx="7924800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If 2 || lines are cut by trans., then the alt </a:t>
            </a:r>
            <a:r>
              <a:rPr lang="en-US" sz="2000" dirty="0" err="1" smtClean="0"/>
              <a:t>int</a:t>
            </a:r>
            <a:r>
              <a:rPr lang="en-US" sz="2000" dirty="0" smtClean="0"/>
              <a:t> </a:t>
            </a:r>
            <a:r>
              <a:rPr lang="en-US" sz="2000" dirty="0" smtClean="0">
                <a:sym typeface="Symbol"/>
              </a:rPr>
              <a:t> are 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2914650"/>
            <a:ext cx="61722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Alternate Exterior Angles Theorem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838200" y="3377726"/>
            <a:ext cx="7924800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If 2 || lines are cut by trans., then the alt ext </a:t>
            </a:r>
            <a:r>
              <a:rPr lang="en-US" sz="2000" dirty="0" smtClean="0">
                <a:sym typeface="Symbol"/>
              </a:rPr>
              <a:t> are 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3882851"/>
            <a:ext cx="66294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Consecutive Interior Angles Theorem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838200" y="4345928"/>
            <a:ext cx="7924800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If 2 || lines are cut by trans., then the cons </a:t>
            </a:r>
            <a:r>
              <a:rPr lang="en-US" sz="2000" dirty="0" err="1" smtClean="0"/>
              <a:t>int</a:t>
            </a:r>
            <a:r>
              <a:rPr lang="en-US" sz="2000" dirty="0" smtClean="0"/>
              <a:t> </a:t>
            </a:r>
            <a:r>
              <a:rPr lang="en-US" sz="2000" dirty="0" smtClean="0">
                <a:sym typeface="Symbol"/>
              </a:rPr>
              <a:t> are supp.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42417" y="1504950"/>
            <a:ext cx="370158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110996"/>
            <a:ext cx="6477000" cy="339447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If m</a:t>
            </a:r>
            <a:r>
              <a:rPr lang="en-US" dirty="0" smtClean="0">
                <a:sym typeface="Symbol"/>
              </a:rPr>
              <a:t>1 = 105°, find m4, m5, and m8.  Tell which postulate or theorem you use in each case</a:t>
            </a:r>
          </a:p>
          <a:p>
            <a:endParaRPr lang="en-US" dirty="0" smtClean="0">
              <a:sym typeface="Symbol"/>
            </a:endParaRPr>
          </a:p>
          <a:p>
            <a:endParaRPr lang="en-US" dirty="0" smtClean="0">
              <a:sym typeface="Symbol"/>
            </a:endParaRPr>
          </a:p>
          <a:p>
            <a:endParaRPr lang="en-US" dirty="0" smtClean="0">
              <a:sym typeface="Symbol"/>
            </a:endParaRPr>
          </a:p>
          <a:p>
            <a:r>
              <a:rPr lang="en-US" dirty="0" smtClean="0">
                <a:sym typeface="Symbol"/>
              </a:rPr>
              <a:t>If m3 = 68° and m8 = (2x + 4)°, what is the value of x?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3.2 Use Parallel Lines and Transversals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3.2 Use Parallel Lines and Transversals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Prove that if 2 || lines are cut by a trans, then the ext angles on the same side of the trans are supp.</a:t>
            </a:r>
          </a:p>
          <a:p>
            <a:r>
              <a:rPr lang="en-US" sz="2000" dirty="0" smtClean="0"/>
              <a:t>Given: p || q</a:t>
            </a:r>
            <a:endParaRPr lang="en-US" sz="2000" dirty="0" smtClean="0">
              <a:sym typeface="Symbol"/>
            </a:endParaRPr>
          </a:p>
          <a:p>
            <a:r>
              <a:rPr lang="en-US" sz="2000" dirty="0" smtClean="0">
                <a:sym typeface="Symbol"/>
              </a:rPr>
              <a:t>Prove: 1 and 2 are supp.</a:t>
            </a:r>
            <a:endParaRPr lang="en-US" sz="2000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838200" y="2969047"/>
            <a:ext cx="7543800" cy="119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>
            <a:off x="3590925" y="3913981"/>
            <a:ext cx="257175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838200" y="2571750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Statements</a:t>
            </a:r>
            <a:endParaRPr lang="en-US" sz="2400" dirty="0"/>
          </a:p>
        </p:txBody>
      </p:sp>
      <p:sp>
        <p:nvSpPr>
          <p:cNvPr id="29" name="TextBox 28"/>
          <p:cNvSpPr txBox="1"/>
          <p:nvPr/>
        </p:nvSpPr>
        <p:spPr>
          <a:xfrm>
            <a:off x="4876800" y="2571750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Reasons</a:t>
            </a:r>
            <a:endParaRPr lang="en-US" sz="2400" dirty="0"/>
          </a:p>
        </p:txBody>
      </p:sp>
      <p:grpSp>
        <p:nvGrpSpPr>
          <p:cNvPr id="30" name="Group 29"/>
          <p:cNvGrpSpPr/>
          <p:nvPr/>
        </p:nvGrpSpPr>
        <p:grpSpPr>
          <a:xfrm>
            <a:off x="6324600" y="1428750"/>
            <a:ext cx="2514600" cy="1448917"/>
            <a:chOff x="6324600" y="2108200"/>
            <a:chExt cx="2514600" cy="1931888"/>
          </a:xfrm>
        </p:grpSpPr>
        <p:grpSp>
          <p:nvGrpSpPr>
            <p:cNvPr id="4" name="Group 32"/>
            <p:cNvGrpSpPr/>
            <p:nvPr/>
          </p:nvGrpSpPr>
          <p:grpSpPr>
            <a:xfrm>
              <a:off x="6324600" y="2108200"/>
              <a:ext cx="2514600" cy="1931888"/>
              <a:chOff x="5562600" y="1341735"/>
              <a:chExt cx="2514600" cy="1931888"/>
            </a:xfrm>
          </p:grpSpPr>
          <p:grpSp>
            <p:nvGrpSpPr>
              <p:cNvPr id="6" name="Group 29"/>
              <p:cNvGrpSpPr/>
              <p:nvPr/>
            </p:nvGrpSpPr>
            <p:grpSpPr>
              <a:xfrm>
                <a:off x="5562600" y="1341735"/>
                <a:ext cx="2514600" cy="1859458"/>
                <a:chOff x="5562600" y="1341735"/>
                <a:chExt cx="2514600" cy="1859458"/>
              </a:xfrm>
            </p:grpSpPr>
            <p:cxnSp>
              <p:nvCxnSpPr>
                <p:cNvPr id="5" name="Straight Arrow Connector 4"/>
                <p:cNvCxnSpPr/>
                <p:nvPr/>
              </p:nvCxnSpPr>
              <p:spPr>
                <a:xfrm>
                  <a:off x="5562600" y="2057400"/>
                  <a:ext cx="2057400" cy="1224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Arrow Connector 6"/>
                <p:cNvCxnSpPr/>
                <p:nvPr/>
              </p:nvCxnSpPr>
              <p:spPr>
                <a:xfrm>
                  <a:off x="5562600" y="2667000"/>
                  <a:ext cx="2057400" cy="1207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Arrow Connector 8"/>
                <p:cNvCxnSpPr/>
                <p:nvPr/>
              </p:nvCxnSpPr>
              <p:spPr>
                <a:xfrm rot="5400000">
                  <a:off x="6054874" y="2169467"/>
                  <a:ext cx="1529259" cy="534194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" name="TextBox 20"/>
                <p:cNvSpPr txBox="1"/>
                <p:nvPr/>
              </p:nvSpPr>
              <p:spPr>
                <a:xfrm>
                  <a:off x="7391400" y="1595735"/>
                  <a:ext cx="685800" cy="6155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q</a:t>
                  </a:r>
                  <a:endParaRPr lang="en-US" dirty="0"/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>
                <a:xfrm>
                  <a:off x="7391400" y="2205335"/>
                  <a:ext cx="685800" cy="6155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p</a:t>
                  </a:r>
                  <a:endParaRPr lang="en-US" dirty="0"/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>
                  <a:off x="6781800" y="1341735"/>
                  <a:ext cx="685800" cy="6155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/>
                    <a:t>ℓ</a:t>
                  </a:r>
                  <a:endParaRPr lang="en-US" dirty="0"/>
                </a:p>
              </p:txBody>
            </p:sp>
          </p:grpSp>
          <p:sp>
            <p:nvSpPr>
              <p:cNvPr id="31" name="TextBox 30"/>
              <p:cNvSpPr txBox="1"/>
              <p:nvPr/>
            </p:nvSpPr>
            <p:spPr>
              <a:xfrm>
                <a:off x="6705600" y="1671935"/>
                <a:ext cx="685800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1</a:t>
                </a:r>
                <a:endParaRPr lang="en-US" dirty="0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6324600" y="2658070"/>
                <a:ext cx="685800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2</a:t>
                </a:r>
                <a:endParaRPr lang="en-US" dirty="0"/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7315200" y="2814934"/>
              <a:ext cx="6858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3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8" grpId="0"/>
      <p:bldP spid="2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157 #2-32 even, 36-52 even = 25 total</a:t>
            </a:r>
          </a:p>
          <a:p>
            <a:r>
              <a:rPr lang="en-US" i="1" dirty="0" smtClean="0"/>
              <a:t>Extra Credit 160 #2, 6 = +2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3.2 Use Parallel Lines and Transversals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3.2 Answers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4" action="ppaction://hlinkpres?slideindex=1&amp;slidetitle="/>
              </a:rPr>
              <a:t>3.2 Quiz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 and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441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3.3 Prove Lines are Parallel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800100"/>
            <a:ext cx="67818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Corresponding Angles Converse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1200151"/>
            <a:ext cx="7924800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If 2 lines are cut by trans. </a:t>
            </a:r>
            <a:r>
              <a:rPr lang="en-US" sz="2000" dirty="0"/>
              <a:t>s</a:t>
            </a:r>
            <a:r>
              <a:rPr lang="en-US" sz="2000" dirty="0" smtClean="0"/>
              <a:t>o the </a:t>
            </a:r>
            <a:r>
              <a:rPr lang="en-US" sz="2000" dirty="0" err="1" smtClean="0"/>
              <a:t>corrs</a:t>
            </a:r>
            <a:r>
              <a:rPr lang="en-US" sz="2000" dirty="0" smtClean="0"/>
              <a:t> </a:t>
            </a:r>
            <a:r>
              <a:rPr lang="en-US" sz="2000" dirty="0" smtClean="0">
                <a:sym typeface="Symbol"/>
              </a:rPr>
              <a:t> are , then the lines are ||.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1885950"/>
            <a:ext cx="67818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Alternate Interior Angles Converse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2286001"/>
            <a:ext cx="7924800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If 2 lines are cut by trans. so the alt </a:t>
            </a:r>
            <a:r>
              <a:rPr lang="en-US" sz="2000" dirty="0" err="1" smtClean="0"/>
              <a:t>int</a:t>
            </a:r>
            <a:r>
              <a:rPr lang="en-US" sz="2000" dirty="0" smtClean="0"/>
              <a:t> </a:t>
            </a:r>
            <a:r>
              <a:rPr lang="en-US" sz="2000" dirty="0" smtClean="0">
                <a:sym typeface="Symbol"/>
              </a:rPr>
              <a:t> are , then the lines are ||.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2971800"/>
            <a:ext cx="67818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Alternate Exterior Angles Converse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838200" y="3371851"/>
            <a:ext cx="7924800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If 2 lines are cut by trans. so the alt ext </a:t>
            </a:r>
            <a:r>
              <a:rPr lang="en-US" sz="2000" dirty="0" smtClean="0">
                <a:sym typeface="Symbol"/>
              </a:rPr>
              <a:t> are , then the lines are ||.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4065285"/>
            <a:ext cx="67818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Consecutive Interior Angles Converse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838200" y="4457701"/>
            <a:ext cx="7924800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If 2 lines are cut by trans. so the cons </a:t>
            </a:r>
            <a:r>
              <a:rPr lang="en-US" sz="2000" dirty="0" err="1" smtClean="0"/>
              <a:t>int</a:t>
            </a:r>
            <a:r>
              <a:rPr lang="en-US" sz="2000" dirty="0" smtClean="0"/>
              <a:t> </a:t>
            </a:r>
            <a:r>
              <a:rPr lang="en-US" sz="2000" dirty="0" smtClean="0">
                <a:sym typeface="Symbol"/>
              </a:rPr>
              <a:t> are supp., then the lines are ||.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10996"/>
            <a:ext cx="5334000" cy="339447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Is there enough information to conclude that m || n?</a:t>
            </a:r>
          </a:p>
          <a:p>
            <a:endParaRPr lang="en-US" sz="2400" dirty="0" smtClean="0"/>
          </a:p>
          <a:p>
            <a:r>
              <a:rPr lang="en-US" sz="2400" dirty="0" smtClean="0"/>
              <a:t>Can you prove that the lines are parallel?  Explain.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3.3 Prove Lines are Parallel</a:t>
            </a:r>
            <a:endParaRPr lang="en-US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2" y="742950"/>
            <a:ext cx="3271837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2" y="3073611"/>
            <a:ext cx="2768895" cy="1617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81325" y="3638550"/>
            <a:ext cx="2657475" cy="1498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1" name="Group 10"/>
          <p:cNvGrpSpPr/>
          <p:nvPr/>
        </p:nvGrpSpPr>
        <p:grpSpPr>
          <a:xfrm>
            <a:off x="5553077" y="2914650"/>
            <a:ext cx="3209925" cy="1876394"/>
            <a:chOff x="1066800" y="2590800"/>
            <a:chExt cx="3590925" cy="2209800"/>
          </a:xfrm>
        </p:grpSpPr>
        <p:sp>
          <p:nvSpPr>
            <p:cNvPr id="9" name="Rectangle 17"/>
            <p:cNvSpPr>
              <a:spLocks noChangeArrowheads="1"/>
            </p:cNvSpPr>
            <p:nvPr/>
          </p:nvSpPr>
          <p:spPr bwMode="auto">
            <a:xfrm>
              <a:off x="1371599" y="2590800"/>
              <a:ext cx="2883938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 i="1" dirty="0"/>
                <a:t>m</a:t>
              </a:r>
              <a:r>
                <a:rPr lang="en-US" b="1" dirty="0"/>
                <a:t> </a:t>
              </a:r>
              <a:r>
                <a:rPr lang="en-US" b="1" dirty="0" smtClean="0">
                  <a:sym typeface="Symbol"/>
                </a:rPr>
                <a:t></a:t>
              </a:r>
              <a:r>
                <a:rPr lang="en-US" b="1" dirty="0" smtClean="0"/>
                <a:t>1 </a:t>
              </a:r>
              <a:r>
                <a:rPr lang="en-US" b="1" dirty="0"/>
                <a:t>+ </a:t>
              </a:r>
              <a:r>
                <a:rPr lang="en-US" b="1" i="1" dirty="0"/>
                <a:t>m</a:t>
              </a:r>
              <a:r>
                <a:rPr lang="en-US" b="1" dirty="0"/>
                <a:t> </a:t>
              </a:r>
              <a:r>
                <a:rPr lang="en-US" b="1" dirty="0" smtClean="0">
                  <a:sym typeface="Symbol"/>
                </a:rPr>
                <a:t></a:t>
              </a:r>
              <a:r>
                <a:rPr lang="en-US" b="1" dirty="0" smtClean="0"/>
                <a:t>2 </a:t>
              </a:r>
              <a:r>
                <a:rPr lang="en-US" b="1" dirty="0"/>
                <a:t>= 180°</a:t>
              </a:r>
            </a:p>
          </p:txBody>
        </p:sp>
        <p:pic>
          <p:nvPicPr>
            <p:cNvPr id="10" name="Picture 20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066800" y="2905125"/>
              <a:ext cx="3590925" cy="1895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571750"/>
            <a:ext cx="8229600" cy="1933718"/>
          </a:xfrm>
        </p:spPr>
        <p:txBody>
          <a:bodyPr/>
          <a:lstStyle/>
          <a:p>
            <a:r>
              <a:rPr lang="en-US" dirty="0" smtClean="0"/>
              <a:t>Paragraph proofs</a:t>
            </a:r>
          </a:p>
          <a:p>
            <a:pPr lvl="1"/>
            <a:r>
              <a:rPr lang="en-US" dirty="0" smtClean="0"/>
              <a:t>The proof is written in sentences.  </a:t>
            </a:r>
          </a:p>
          <a:p>
            <a:pPr lvl="1"/>
            <a:r>
              <a:rPr lang="en-US" dirty="0" smtClean="0"/>
              <a:t>Still need to have the statements and reasons.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3.3 Prove Lines are Parallel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800100"/>
            <a:ext cx="678180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Transitive Property of Parallel Lines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813786" y="1323320"/>
            <a:ext cx="7924800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If two lines are parallel to the same line, then they are parallel to each other.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This Slideshow was developed to accompany the textbook</a:t>
            </a:r>
          </a:p>
          <a:p>
            <a:pPr lvl="1"/>
            <a:r>
              <a:rPr lang="en-US" i="1" dirty="0" smtClean="0"/>
              <a:t>Larson Geometry</a:t>
            </a:r>
            <a:endParaRPr lang="en-US" i="1" dirty="0"/>
          </a:p>
          <a:p>
            <a:pPr lvl="1"/>
            <a:r>
              <a:rPr lang="en-US" i="1" dirty="0" smtClean="0"/>
              <a:t>By Larson</a:t>
            </a:r>
            <a:r>
              <a:rPr lang="en-US" i="1" dirty="0"/>
              <a:t>, R., Boswell, L., </a:t>
            </a:r>
            <a:r>
              <a:rPr lang="en-US" i="1" dirty="0" err="1"/>
              <a:t>Kanold</a:t>
            </a:r>
            <a:r>
              <a:rPr lang="en-US" i="1" dirty="0"/>
              <a:t>, T. D., &amp; Stiff, L. </a:t>
            </a:r>
            <a:endParaRPr lang="en-US" i="1" dirty="0" smtClean="0"/>
          </a:p>
          <a:p>
            <a:pPr lvl="1"/>
            <a:r>
              <a:rPr lang="en-US" i="1" dirty="0" smtClean="0"/>
              <a:t>2011 </a:t>
            </a:r>
            <a:r>
              <a:rPr lang="en-US" i="1" dirty="0"/>
              <a:t>Holt </a:t>
            </a:r>
            <a:r>
              <a:rPr lang="en-US" i="1" dirty="0" smtClean="0"/>
              <a:t>McDougal</a:t>
            </a:r>
          </a:p>
          <a:p>
            <a:r>
              <a:rPr lang="en-US" dirty="0"/>
              <a:t>Some examples and diagrams are taken from the textbook.</a:t>
            </a:r>
          </a:p>
          <a:p>
            <a:endParaRPr lang="en-US" i="1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4800600" y="4149657"/>
            <a:ext cx="4343400" cy="990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Slides created by </a:t>
            </a:r>
          </a:p>
          <a:p>
            <a:r>
              <a:rPr lang="en-US" dirty="0" smtClean="0"/>
              <a:t>Richard Wright, Andrews Academy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hlinkClick r:id="rId2"/>
              </a:rPr>
              <a:t>rwright@andrews.edu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90684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1675924"/>
            <a:ext cx="4086225" cy="1886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Write a paragraph proof to prove that if 2 lines are cut by a trans. so that the alt </a:t>
            </a:r>
            <a:r>
              <a:rPr lang="en-US" sz="2400" dirty="0" err="1" smtClean="0"/>
              <a:t>int</a:t>
            </a:r>
            <a:r>
              <a:rPr lang="en-US" sz="2400" dirty="0" smtClean="0"/>
              <a:t> </a:t>
            </a:r>
            <a:r>
              <a:rPr lang="en-US" sz="2400" dirty="0" smtClean="0">
                <a:sym typeface="Symbol"/>
              </a:rPr>
              <a:t>s are , then the lines are ||.</a:t>
            </a:r>
          </a:p>
          <a:p>
            <a:endParaRPr lang="en-US" sz="2400" dirty="0" smtClean="0">
              <a:sym typeface="Symbol"/>
            </a:endParaRPr>
          </a:p>
          <a:p>
            <a:r>
              <a:rPr lang="en-US" sz="2400" dirty="0" smtClean="0">
                <a:sym typeface="Symbol"/>
              </a:rPr>
              <a:t>Given: 4  5</a:t>
            </a:r>
          </a:p>
          <a:p>
            <a:r>
              <a:rPr lang="en-US" sz="2400" dirty="0" smtClean="0">
                <a:sym typeface="Symbol"/>
              </a:rPr>
              <a:t>Prove: g || h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3.3 Prove Lines are Parallel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10996"/>
            <a:ext cx="8229600" cy="3689604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If you use the diagram at the right to prove the Alternate Exterior Angles Converse, what GIVEN and PROVE statements would you use?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i="1" dirty="0" smtClean="0"/>
              <a:t>165 #2-28 even, 34, 36, 40-54 even = 24 total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3.3 Prove Lines are Parallel</a:t>
            </a:r>
            <a:endParaRPr lang="en-US" dirty="0"/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2114550"/>
            <a:ext cx="3724277" cy="1978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3.3 Answers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4" action="ppaction://hlinkpres?slideindex=1&amp;slidetitle="/>
              </a:rPr>
              <a:t>3.3 Quiz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 and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441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ontent Placeholder 15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b="0" i="0" smtClean="0">
                        <a:latin typeface="Cambria Math"/>
                      </a:rPr>
                      <m:t>Slope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b="0" i="0" smtClean="0">
                            <a:latin typeface="Cambria Math"/>
                          </a:rPr>
                          <m:t>rise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b="0" i="0" smtClean="0">
                            <a:latin typeface="Cambria Math"/>
                          </a:rPr>
                          <m:t>run</m:t>
                        </m:r>
                      </m:den>
                    </m:f>
                  </m:oMath>
                </a14:m>
                <a:endParaRPr lang="en-US" b="0" dirty="0" smtClean="0"/>
              </a:p>
              <a:p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/>
                      </a:rPr>
                      <m:t>𝑚</m:t>
                    </m:r>
                    <m:r>
                      <a:rPr lang="en-US" sz="3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3600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36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3600" b="0" i="1" smtClean="0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US" sz="36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n-US" sz="3600" b="0" i="1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36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3600" b="0" i="1" smtClean="0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US" sz="36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36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36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sz="36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n-US" sz="3600" b="0" i="1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36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36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sz="36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6" name="Content Placeholder 1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3.4 Find and Use Slope of Lines</a:t>
            </a:r>
            <a:endParaRPr lang="en-US" dirty="0"/>
          </a:p>
        </p:txBody>
      </p:sp>
      <p:grpSp>
        <p:nvGrpSpPr>
          <p:cNvPr id="3" name="Group 16"/>
          <p:cNvGrpSpPr/>
          <p:nvPr/>
        </p:nvGrpSpPr>
        <p:grpSpPr>
          <a:xfrm>
            <a:off x="4343400" y="1429346"/>
            <a:ext cx="4267200" cy="2743200"/>
            <a:chOff x="4343400" y="1905794"/>
            <a:chExt cx="4267200" cy="3657600"/>
          </a:xfrm>
        </p:grpSpPr>
        <p:cxnSp>
          <p:nvCxnSpPr>
            <p:cNvPr id="9" name="Straight Connector 8"/>
            <p:cNvCxnSpPr/>
            <p:nvPr/>
          </p:nvCxnSpPr>
          <p:spPr>
            <a:xfrm rot="5400000">
              <a:off x="3276600" y="3733800"/>
              <a:ext cx="3657600" cy="15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4343400" y="5181600"/>
              <a:ext cx="4267200" cy="15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" name="Straight Arrow Connector 6"/>
          <p:cNvCxnSpPr/>
          <p:nvPr/>
        </p:nvCxnSpPr>
        <p:spPr>
          <a:xfrm flipV="1">
            <a:off x="4724400" y="1828800"/>
            <a:ext cx="3505200" cy="1714500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7"/>
          <p:cNvGrpSpPr/>
          <p:nvPr/>
        </p:nvGrpSpPr>
        <p:grpSpPr>
          <a:xfrm>
            <a:off x="5562600" y="1943100"/>
            <a:ext cx="2209800" cy="1455181"/>
            <a:chOff x="5562600" y="2590800"/>
            <a:chExt cx="2209800" cy="1940241"/>
          </a:xfrm>
        </p:grpSpPr>
        <p:sp>
          <p:nvSpPr>
            <p:cNvPr id="12" name="Oval 11"/>
            <p:cNvSpPr/>
            <p:nvPr/>
          </p:nvSpPr>
          <p:spPr>
            <a:xfrm>
              <a:off x="5791200" y="3962400"/>
              <a:ext cx="76200" cy="762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7543800" y="2819400"/>
              <a:ext cx="76200" cy="762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781800" y="2590800"/>
              <a:ext cx="990600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(x</a:t>
              </a:r>
              <a:r>
                <a:rPr lang="en-US" baseline="-25000" dirty="0" smtClean="0"/>
                <a:t>2</a:t>
              </a:r>
              <a:r>
                <a:rPr lang="en-US" dirty="0" smtClean="0"/>
                <a:t>, y</a:t>
              </a:r>
              <a:r>
                <a:rPr lang="en-US" baseline="-25000" dirty="0" smtClean="0"/>
                <a:t>2</a:t>
              </a:r>
              <a:r>
                <a:rPr lang="en-US" dirty="0" smtClean="0"/>
                <a:t>)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562600" y="4038599"/>
              <a:ext cx="990600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(x</a:t>
              </a:r>
              <a:r>
                <a:rPr lang="en-US" baseline="-25000" dirty="0" smtClean="0"/>
                <a:t>1</a:t>
              </a:r>
              <a:r>
                <a:rPr lang="en-US" dirty="0" smtClean="0"/>
                <a:t>, y</a:t>
              </a:r>
              <a:r>
                <a:rPr lang="en-US" baseline="-25000" dirty="0" smtClean="0"/>
                <a:t>1</a:t>
              </a:r>
              <a:r>
                <a:rPr lang="en-US" dirty="0" smtClean="0"/>
                <a:t>)</a:t>
              </a:r>
              <a:endParaRPr lang="en-US" dirty="0"/>
            </a:p>
          </p:txBody>
        </p:sp>
      </p:grpSp>
      <p:grpSp>
        <p:nvGrpSpPr>
          <p:cNvPr id="8" name="Group 50"/>
          <p:cNvGrpSpPr/>
          <p:nvPr/>
        </p:nvGrpSpPr>
        <p:grpSpPr>
          <a:xfrm>
            <a:off x="5842000" y="2971799"/>
            <a:ext cx="1752600" cy="369332"/>
            <a:chOff x="5842000" y="3962400"/>
            <a:chExt cx="1752600" cy="492442"/>
          </a:xfrm>
        </p:grpSpPr>
        <p:cxnSp>
          <p:nvCxnSpPr>
            <p:cNvPr id="44" name="Straight Connector 43"/>
            <p:cNvCxnSpPr/>
            <p:nvPr/>
          </p:nvCxnSpPr>
          <p:spPr>
            <a:xfrm>
              <a:off x="5842000" y="4000500"/>
              <a:ext cx="1752600" cy="1588"/>
            </a:xfrm>
            <a:prstGeom prst="line">
              <a:avLst/>
            </a:prstGeom>
            <a:ln cmpd="sng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9" name="TextBox 48"/>
            <p:cNvSpPr txBox="1"/>
            <p:nvPr/>
          </p:nvSpPr>
          <p:spPr>
            <a:xfrm>
              <a:off x="6553200" y="3962400"/>
              <a:ext cx="609600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run</a:t>
              </a:r>
              <a:endParaRPr lang="en-US" dirty="0"/>
            </a:p>
          </p:txBody>
        </p:sp>
      </p:grpSp>
      <p:grpSp>
        <p:nvGrpSpPr>
          <p:cNvPr id="10" name="Group 51"/>
          <p:cNvGrpSpPr/>
          <p:nvPr/>
        </p:nvGrpSpPr>
        <p:grpSpPr>
          <a:xfrm>
            <a:off x="7581900" y="2152650"/>
            <a:ext cx="647700" cy="848882"/>
            <a:chOff x="7581900" y="2870200"/>
            <a:chExt cx="647700" cy="1131842"/>
          </a:xfrm>
        </p:grpSpPr>
        <p:cxnSp>
          <p:nvCxnSpPr>
            <p:cNvPr id="22" name="Straight Connector 21"/>
            <p:cNvCxnSpPr/>
            <p:nvPr/>
          </p:nvCxnSpPr>
          <p:spPr>
            <a:xfrm rot="16200000" flipH="1">
              <a:off x="7023146" y="3428954"/>
              <a:ext cx="1131842" cy="14334"/>
            </a:xfrm>
            <a:prstGeom prst="line">
              <a:avLst/>
            </a:prstGeom>
            <a:ln cmpd="sng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7620000" y="3364468"/>
              <a:ext cx="609600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rise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3.4 Find and Use Slope of 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200150"/>
            <a:ext cx="8153400" cy="37719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Positive Slope</a:t>
            </a:r>
          </a:p>
          <a:p>
            <a:pPr lvl="1"/>
            <a:r>
              <a:rPr lang="en-US" dirty="0" smtClean="0"/>
              <a:t>Rises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Zero Slope</a:t>
            </a:r>
          </a:p>
          <a:p>
            <a:pPr lvl="1"/>
            <a:r>
              <a:rPr lang="en-US" dirty="0" smtClean="0"/>
              <a:t>Horizontal </a:t>
            </a:r>
          </a:p>
          <a:p>
            <a:endParaRPr lang="en-US" dirty="0" smtClean="0"/>
          </a:p>
          <a:p>
            <a:r>
              <a:rPr lang="en-US" dirty="0" smtClean="0"/>
              <a:t>Negative Slope</a:t>
            </a:r>
          </a:p>
          <a:p>
            <a:pPr lvl="1"/>
            <a:r>
              <a:rPr lang="en-US" dirty="0" smtClean="0"/>
              <a:t>Falls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No Slope (Undefined)</a:t>
            </a:r>
          </a:p>
          <a:p>
            <a:pPr lvl="1"/>
            <a:r>
              <a:rPr lang="en-US" dirty="0" smtClean="0"/>
              <a:t>Vertical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4419600" y="2343150"/>
            <a:ext cx="1066800" cy="74295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486400" y="2343150"/>
            <a:ext cx="1066800" cy="119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553200" y="2343150"/>
            <a:ext cx="1066800" cy="74295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7105650" y="3600252"/>
            <a:ext cx="102870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29"/>
          <p:cNvGrpSpPr/>
          <p:nvPr/>
        </p:nvGrpSpPr>
        <p:grpSpPr>
          <a:xfrm>
            <a:off x="3429000" y="1657350"/>
            <a:ext cx="762000" cy="1314450"/>
            <a:chOff x="8077200" y="4495800"/>
            <a:chExt cx="762000" cy="1752600"/>
          </a:xfrm>
        </p:grpSpPr>
        <p:sp>
          <p:nvSpPr>
            <p:cNvPr id="31" name="Smiley Face 30"/>
            <p:cNvSpPr/>
            <p:nvPr/>
          </p:nvSpPr>
          <p:spPr>
            <a:xfrm>
              <a:off x="8077200" y="4495800"/>
              <a:ext cx="685800" cy="685800"/>
            </a:xfrm>
            <a:prstGeom prst="smileyFace">
              <a:avLst>
                <a:gd name="adj" fmla="val 4653"/>
              </a:avLst>
            </a:prstGeom>
            <a:ln cmpd="sng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2" name="Straight Connector 31"/>
            <p:cNvCxnSpPr>
              <a:stCxn id="31" idx="4"/>
            </p:cNvCxnSpPr>
            <p:nvPr/>
          </p:nvCxnSpPr>
          <p:spPr>
            <a:xfrm rot="5400000">
              <a:off x="8058150" y="5505450"/>
              <a:ext cx="685800" cy="38100"/>
            </a:xfrm>
            <a:prstGeom prst="line">
              <a:avLst/>
            </a:prstGeom>
            <a:ln cmpd="sng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8343900" y="5905500"/>
              <a:ext cx="381000" cy="304800"/>
            </a:xfrm>
            <a:prstGeom prst="line">
              <a:avLst/>
            </a:prstGeom>
            <a:ln cmpd="sng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8077200" y="5943600"/>
              <a:ext cx="381000" cy="228600"/>
            </a:xfrm>
            <a:prstGeom prst="line">
              <a:avLst/>
            </a:prstGeom>
            <a:ln cmpd="sng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8153400" y="5486400"/>
              <a:ext cx="685800" cy="1588"/>
            </a:xfrm>
            <a:prstGeom prst="line">
              <a:avLst/>
            </a:prstGeom>
            <a:ln cmpd="sng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</p:grpSp>
      <p:grpSp>
        <p:nvGrpSpPr>
          <p:cNvPr id="6" name="Group 41"/>
          <p:cNvGrpSpPr/>
          <p:nvPr/>
        </p:nvGrpSpPr>
        <p:grpSpPr>
          <a:xfrm>
            <a:off x="8076406" y="2914650"/>
            <a:ext cx="686594" cy="400646"/>
            <a:chOff x="8076406" y="3886200"/>
            <a:chExt cx="686594" cy="534194"/>
          </a:xfrm>
        </p:grpSpPr>
        <p:cxnSp>
          <p:nvCxnSpPr>
            <p:cNvPr id="38" name="Straight Connector 37"/>
            <p:cNvCxnSpPr/>
            <p:nvPr/>
          </p:nvCxnSpPr>
          <p:spPr>
            <a:xfrm rot="5400000">
              <a:off x="7848600" y="4191000"/>
              <a:ext cx="4572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5400000">
              <a:off x="8533606" y="4190206"/>
              <a:ext cx="4572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5400000">
              <a:off x="8228806" y="4114006"/>
              <a:ext cx="4572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extBox 40"/>
          <p:cNvSpPr txBox="1"/>
          <p:nvPr/>
        </p:nvSpPr>
        <p:spPr>
          <a:xfrm>
            <a:off x="4800600" y="4171951"/>
            <a:ext cx="2895600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There’s </a:t>
            </a:r>
            <a:r>
              <a:rPr lang="en-US" sz="2400" b="1" u="sng" dirty="0" smtClean="0"/>
              <a:t>No Slope</a:t>
            </a:r>
            <a:r>
              <a:rPr lang="en-US" sz="2400" dirty="0" smtClean="0"/>
              <a:t> to stand on.</a:t>
            </a:r>
            <a:endParaRPr lang="en-US" sz="2400" dirty="0"/>
          </a:p>
        </p:txBody>
      </p:sp>
      <p:sp>
        <p:nvSpPr>
          <p:cNvPr id="43" name="TextBox 42"/>
          <p:cNvSpPr txBox="1"/>
          <p:nvPr/>
        </p:nvSpPr>
        <p:spPr>
          <a:xfrm>
            <a:off x="4800600" y="2686050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+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5791200" y="2339802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0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6705600" y="2628900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– 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7086600" y="348615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38889E-6 3.46821E-6 C 0.00156 -0.00047 0.00989 -0.00278 0.0118 -0.0044 C 0.01805 -0.00995 0.021 -0.01711 0.02881 -0.02012 C 0.03715 -0.02775 0.04565 -0.03538 0.05416 -0.04278 C 0.06735 -0.05411 0.05173 -0.04625 0.0644 -0.0518 C 0.06926 -0.05642 0.07048 -0.05665 0.07447 -0.06313 C 0.07586 -0.06521 0.07638 -0.06821 0.07794 -0.06983 C 0.08124 -0.0733 0.0861 -0.07376 0.08975 -0.07677 C 0.10381 -0.0881 0.09513 -0.0837 0.10503 -0.08786 C 0.11249 -0.09457 0.12083 -0.0985 0.12881 -0.10382 " pathEditMode="relative" ptsTypes="fffffffffA">
                                      <p:cBhvr>
                                        <p:cTn id="5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882 -0.10382 C 0.1757 -0.11815 0.22274 -0.11584 0.27118 -0.11723 C 0.27726 -0.12 0.27448 -0.11954 0.27969 -0.11954 " pathEditMode="relative" ptsTypes="ffA">
                                      <p:cBhvr>
                                        <p:cTn id="6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968 -0.11954 C 0.28385 -0.11468 0.28854 -0.11098 0.29253 -0.1059 C 0.29809 -0.09896 0.30277 -0.0904 0.30816 -0.08324 C 0.32274 -0.06335 0.30052 -0.08925 0.31718 -0.07214 C 0.31979 -0.06936 0.325 -0.06312 0.325 -0.06289 C 0.32864 -0.05341 0.33472 -0.05087 0.34062 -0.04486 C 0.34826 -0.03676 0.35521 -0.0252 0.36389 -0.02012 C 0.36927 -0.00555 0.36302 -0.01942 0.37031 -0.0111 C 0.37482 -0.00601 0.37673 -0.00069 0.38194 0.00254 C 0.39045 0.02381 0.40972 0.03769 0.42222 0.05202 C 0.42291 0.05434 0.42343 0.05734 0.42465 0.05896 C 0.42569 0.06058 0.42743 0.06035 0.42864 0.06104 C 0.43211 0.06289 0.43767 0.06798 0.44166 0.06798 " pathEditMode="relative" rAng="0" ptsTypes="ffffffffffffA">
                                      <p:cBhvr>
                                        <p:cTn id="6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00" y="9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166 0.06798 C 0.58333 0.17965 0.48958 0.0911 0.48958 0.33434 " pathEditMode="relative" rAng="0" ptsTypes="fA">
                                      <p:cBhvr>
                                        <p:cTn id="6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00" y="1330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7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1" grpId="0" animBg="1"/>
      <p:bldP spid="43" grpId="0"/>
      <p:bldP spid="44" grpId="0"/>
      <p:bldP spid="45" grpId="0"/>
      <p:bldP spid="4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the slope of</a:t>
            </a:r>
          </a:p>
          <a:p>
            <a:pPr lvl="1"/>
            <a:r>
              <a:rPr lang="en-US" dirty="0" smtClean="0"/>
              <a:t>Line </a:t>
            </a:r>
            <a:r>
              <a:rPr lang="en-US" i="1" dirty="0" smtClean="0"/>
              <a:t>b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Line </a:t>
            </a:r>
            <a:r>
              <a:rPr lang="en-US" i="1" dirty="0" smtClean="0"/>
              <a:t>c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3.4 Find and Use Slope of Lines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543050"/>
            <a:ext cx="5525109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3.4 Find and Use Slope of Lines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862652"/>
            <a:ext cx="67818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Slopes of Parallel Lines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1302984"/>
            <a:ext cx="7924800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In a coordinate plane, 2 </a:t>
            </a:r>
            <a:r>
              <a:rPr lang="en-US" sz="2000" dirty="0" err="1" smtClean="0"/>
              <a:t>nonvertical</a:t>
            </a:r>
            <a:r>
              <a:rPr lang="en-US" sz="2000" dirty="0" smtClean="0"/>
              <a:t> lines are parallel </a:t>
            </a:r>
            <a:r>
              <a:rPr lang="en-US" sz="2000" dirty="0" err="1" smtClean="0"/>
              <a:t>iff</a:t>
            </a:r>
            <a:r>
              <a:rPr lang="en-US" sz="2000" dirty="0" smtClean="0"/>
              <a:t> they have the same slope.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1926231"/>
            <a:ext cx="7924800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And, any 2 vertical lines are parallel.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2743200"/>
            <a:ext cx="67818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Slopes of Perpendicular Lines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838200" y="3183532"/>
            <a:ext cx="7924800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In a coordinate plane, 2 </a:t>
            </a:r>
            <a:r>
              <a:rPr lang="en-US" sz="2000" dirty="0" err="1" smtClean="0"/>
              <a:t>nonvertical</a:t>
            </a:r>
            <a:r>
              <a:rPr lang="en-US" sz="2000" dirty="0" smtClean="0"/>
              <a:t> lines are perpendicular </a:t>
            </a:r>
            <a:r>
              <a:rPr lang="en-US" sz="2000" dirty="0" err="1" smtClean="0"/>
              <a:t>iff</a:t>
            </a:r>
            <a:r>
              <a:rPr lang="en-US" sz="2000" dirty="0" smtClean="0"/>
              <a:t> the products of their slopes is -1.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838200" y="3806779"/>
            <a:ext cx="7924800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Or, Slopes are negative reciprocals.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838200" y="4149680"/>
            <a:ext cx="7924800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And, horizontal lines are perpendicular to vertical lines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838200" y="2269131"/>
            <a:ext cx="7924800" cy="40011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m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 = 2; m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= 2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838200" y="4549790"/>
            <a:ext cx="7924800" cy="40011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m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 = 2; m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= -½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3.4 Find and Use Slope of 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Tell whether the lines are </a:t>
            </a:r>
            <a:r>
              <a:rPr lang="en-US" i="1" dirty="0" smtClean="0"/>
              <a:t>parallel</a:t>
            </a:r>
            <a:r>
              <a:rPr lang="en-US" dirty="0" smtClean="0"/>
              <a:t>, </a:t>
            </a:r>
            <a:r>
              <a:rPr lang="en-US" i="1" dirty="0" smtClean="0"/>
              <a:t>perpendicular</a:t>
            </a:r>
            <a:r>
              <a:rPr lang="en-US" dirty="0" smtClean="0"/>
              <a:t>, or </a:t>
            </a:r>
            <a:r>
              <a:rPr lang="en-US" i="1" dirty="0" smtClean="0"/>
              <a:t>neither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Line 1: through (</a:t>
            </a:r>
            <a:r>
              <a:rPr lang="en-US" dirty="0" smtClean="0">
                <a:solidFill>
                  <a:srgbClr val="010000"/>
                </a:solidFill>
              </a:rPr>
              <a:t>–</a:t>
            </a:r>
            <a:r>
              <a:rPr lang="en-US" dirty="0" smtClean="0"/>
              <a:t>2, 8) and (2, </a:t>
            </a:r>
            <a:r>
              <a:rPr lang="en-US" dirty="0" smtClean="0">
                <a:solidFill>
                  <a:srgbClr val="010000"/>
                </a:solidFill>
              </a:rPr>
              <a:t>–</a:t>
            </a:r>
            <a:r>
              <a:rPr lang="en-US" dirty="0" smtClean="0"/>
              <a:t>4)</a:t>
            </a:r>
          </a:p>
          <a:p>
            <a:pPr lvl="1"/>
            <a:r>
              <a:rPr lang="en-US" dirty="0" smtClean="0"/>
              <a:t>Line 2: through (</a:t>
            </a:r>
            <a:r>
              <a:rPr lang="en-US" dirty="0" smtClean="0">
                <a:solidFill>
                  <a:srgbClr val="010000"/>
                </a:solidFill>
              </a:rPr>
              <a:t>–</a:t>
            </a:r>
            <a:r>
              <a:rPr lang="en-US" dirty="0" smtClean="0"/>
              <a:t>5, 1) and (</a:t>
            </a:r>
            <a:r>
              <a:rPr lang="en-US" dirty="0" smtClean="0">
                <a:solidFill>
                  <a:srgbClr val="010000"/>
                </a:solidFill>
              </a:rPr>
              <a:t>–</a:t>
            </a:r>
            <a:r>
              <a:rPr lang="en-US" dirty="0" smtClean="0"/>
              <a:t>2, 2)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Line 1: through (</a:t>
            </a:r>
            <a:r>
              <a:rPr lang="en-US" dirty="0" smtClean="0">
                <a:solidFill>
                  <a:srgbClr val="010000"/>
                </a:solidFill>
              </a:rPr>
              <a:t>–</a:t>
            </a:r>
            <a:r>
              <a:rPr lang="en-US" dirty="0" smtClean="0"/>
              <a:t>4, </a:t>
            </a:r>
            <a:r>
              <a:rPr lang="en-US" dirty="0" smtClean="0">
                <a:solidFill>
                  <a:srgbClr val="010000"/>
                </a:solidFill>
              </a:rPr>
              <a:t>–</a:t>
            </a:r>
            <a:r>
              <a:rPr lang="en-US" dirty="0" smtClean="0"/>
              <a:t>2) and (1, </a:t>
            </a:r>
            <a:r>
              <a:rPr lang="en-US" dirty="0" smtClean="0">
                <a:solidFill>
                  <a:srgbClr val="010000"/>
                </a:solidFill>
              </a:rPr>
              <a:t>7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Line 2: through (</a:t>
            </a:r>
            <a:r>
              <a:rPr lang="en-US" dirty="0" smtClean="0">
                <a:solidFill>
                  <a:srgbClr val="010000"/>
                </a:solidFill>
              </a:rPr>
              <a:t>–</a:t>
            </a:r>
            <a:r>
              <a:rPr lang="en-US" dirty="0" smtClean="0"/>
              <a:t>1, </a:t>
            </a:r>
            <a:r>
              <a:rPr lang="en-US" dirty="0" smtClean="0">
                <a:solidFill>
                  <a:srgbClr val="010000"/>
                </a:solidFill>
              </a:rPr>
              <a:t>–</a:t>
            </a:r>
            <a:r>
              <a:rPr lang="en-US" dirty="0" smtClean="0"/>
              <a:t>4) and (</a:t>
            </a:r>
            <a:r>
              <a:rPr lang="en-US" dirty="0" smtClean="0">
                <a:solidFill>
                  <a:srgbClr val="010000"/>
                </a:solidFill>
              </a:rPr>
              <a:t>3</a:t>
            </a:r>
            <a:r>
              <a:rPr lang="en-US" dirty="0" smtClean="0"/>
              <a:t>, 5)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10996"/>
            <a:ext cx="8686800" cy="363245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Line q passes through the points (0, 0) and (-4, 5).  Line t passes through the points (0, 0) and (-10, 7).  Which line is steeper, q or t?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i="1" dirty="0" smtClean="0"/>
              <a:t>175 #4-30 even, 34, 36, 40, 44, 46, 48 = 20 total</a:t>
            </a:r>
          </a:p>
          <a:p>
            <a:r>
              <a:rPr lang="en-US" i="1" dirty="0" smtClean="0"/>
              <a:t>Extra Credit 178 #2, 4 = +2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3.4 Find and Use Slope of Lines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3.4 Answers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4" action="ppaction://hlinkpres?slideindex=1&amp;slidetitle="/>
              </a:rPr>
              <a:t>3.4 Quiz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 and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441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3.1 Identify Pairs of Lines and Angles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143000"/>
            <a:ext cx="3886200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Parallel Lines      ||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1600140"/>
            <a:ext cx="7620000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Lines that do NOT intersect and are coplanar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066800" y="2019240"/>
            <a:ext cx="7620000" cy="4001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Lines go in the same direction</a:t>
            </a:r>
            <a:endParaRPr lang="en-US" sz="2000" dirty="0"/>
          </a:p>
        </p:txBody>
      </p:sp>
      <p:grpSp>
        <p:nvGrpSpPr>
          <p:cNvPr id="30" name="Group 29"/>
          <p:cNvGrpSpPr/>
          <p:nvPr/>
        </p:nvGrpSpPr>
        <p:grpSpPr>
          <a:xfrm>
            <a:off x="5715000" y="800100"/>
            <a:ext cx="2819400" cy="685800"/>
            <a:chOff x="5715000" y="1066800"/>
            <a:chExt cx="2819400" cy="914400"/>
          </a:xfrm>
        </p:grpSpPr>
        <p:cxnSp>
          <p:nvCxnSpPr>
            <p:cNvPr id="9" name="Straight Arrow Connector 8"/>
            <p:cNvCxnSpPr/>
            <p:nvPr/>
          </p:nvCxnSpPr>
          <p:spPr>
            <a:xfrm flipV="1">
              <a:off x="5715000" y="1066800"/>
              <a:ext cx="2743200" cy="609600"/>
            </a:xfrm>
            <a:prstGeom prst="straightConnector1">
              <a:avLst/>
            </a:prstGeom>
            <a:ln cmpd="sng">
              <a:headEnd type="arrow"/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V="1">
              <a:off x="5791200" y="1371600"/>
              <a:ext cx="2743200" cy="609600"/>
            </a:xfrm>
            <a:prstGeom prst="straightConnector1">
              <a:avLst/>
            </a:prstGeom>
            <a:ln cmpd="sng">
              <a:headEnd type="arrow"/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457200" y="2628900"/>
            <a:ext cx="3886200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Skew Lines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1066800" y="3086040"/>
            <a:ext cx="7620000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Lines that do NOT intersect and are on different planes</a:t>
            </a:r>
            <a:endParaRPr lang="en-US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66800" y="3486150"/>
            <a:ext cx="7620000" cy="4001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Lines go in different directions</a:t>
            </a:r>
            <a:endParaRPr lang="en-US" sz="2000" dirty="0"/>
          </a:p>
        </p:txBody>
      </p:sp>
      <p:grpSp>
        <p:nvGrpSpPr>
          <p:cNvPr id="32" name="Group 31"/>
          <p:cNvGrpSpPr/>
          <p:nvPr/>
        </p:nvGrpSpPr>
        <p:grpSpPr>
          <a:xfrm>
            <a:off x="4114800" y="3943946"/>
            <a:ext cx="2362200" cy="1199554"/>
            <a:chOff x="4114800" y="5258594"/>
            <a:chExt cx="2362200" cy="1599406"/>
          </a:xfrm>
        </p:grpSpPr>
        <p:grpSp>
          <p:nvGrpSpPr>
            <p:cNvPr id="29" name="Group 28"/>
            <p:cNvGrpSpPr/>
            <p:nvPr/>
          </p:nvGrpSpPr>
          <p:grpSpPr>
            <a:xfrm>
              <a:off x="4114800" y="5258594"/>
              <a:ext cx="2362200" cy="1599406"/>
              <a:chOff x="4114800" y="5258594"/>
              <a:chExt cx="2362200" cy="1599406"/>
            </a:xfrm>
          </p:grpSpPr>
          <p:sp>
            <p:nvSpPr>
              <p:cNvPr id="14" name="Parallelogram 13"/>
              <p:cNvSpPr/>
              <p:nvPr/>
            </p:nvSpPr>
            <p:spPr>
              <a:xfrm>
                <a:off x="4114800" y="5562600"/>
                <a:ext cx="2362200" cy="914400"/>
              </a:xfrm>
              <a:prstGeom prst="parallelogram">
                <a:avLst>
                  <a:gd name="adj" fmla="val 62097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6" name="Straight Arrow Connector 15"/>
              <p:cNvCxnSpPr/>
              <p:nvPr/>
            </p:nvCxnSpPr>
            <p:spPr>
              <a:xfrm flipV="1">
                <a:off x="4419600" y="5867400"/>
                <a:ext cx="1600200" cy="457200"/>
              </a:xfrm>
              <a:prstGeom prst="straightConnector1">
                <a:avLst/>
              </a:prstGeom>
              <a:ln cmpd="sng">
                <a:headEnd type="arrow"/>
                <a:tailEnd type="arrow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/>
              <p:nvPr/>
            </p:nvCxnSpPr>
            <p:spPr>
              <a:xfrm rot="5400000" flipH="1" flipV="1">
                <a:off x="4572794" y="5562600"/>
                <a:ext cx="609600" cy="1588"/>
              </a:xfrm>
              <a:prstGeom prst="straightConnector1">
                <a:avLst/>
              </a:prstGeom>
              <a:ln cmpd="sng">
                <a:tailEnd type="arrow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rot="5400000" flipH="1" flipV="1">
                <a:off x="4571206" y="6172200"/>
                <a:ext cx="610394" cy="794"/>
              </a:xfrm>
              <a:prstGeom prst="line">
                <a:avLst/>
              </a:prstGeom>
              <a:ln cmpd="sng">
                <a:prstDash val="sysDot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/>
              <p:cNvCxnSpPr/>
              <p:nvPr/>
            </p:nvCxnSpPr>
            <p:spPr>
              <a:xfrm rot="5400000" flipH="1" flipV="1">
                <a:off x="4687094" y="6667500"/>
                <a:ext cx="380206" cy="794"/>
              </a:xfrm>
              <a:prstGeom prst="straightConnector1">
                <a:avLst/>
              </a:prstGeom>
              <a:ln cmpd="sng">
                <a:headEnd type="arrow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1" name="Oval 30"/>
            <p:cNvSpPr/>
            <p:nvPr/>
          </p:nvSpPr>
          <p:spPr>
            <a:xfrm>
              <a:off x="4831080" y="5806440"/>
              <a:ext cx="76200" cy="762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11" grpId="0" animBg="1"/>
      <p:bldP spid="12" grpId="0" animBg="1"/>
      <p:bldP spid="1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Slope-intercept form of a line</a:t>
            </a:r>
          </a:p>
          <a:p>
            <a:pPr lvl="1"/>
            <a:r>
              <a:rPr lang="en-US" dirty="0" smtClean="0"/>
              <a:t>y = </a:t>
            </a:r>
            <a:r>
              <a:rPr lang="en-US" dirty="0" err="1" smtClean="0"/>
              <a:t>mx</a:t>
            </a:r>
            <a:r>
              <a:rPr lang="en-US" dirty="0" smtClean="0"/>
              <a:t> + b</a:t>
            </a:r>
          </a:p>
          <a:p>
            <a:pPr lvl="2"/>
            <a:r>
              <a:rPr lang="en-US" dirty="0" smtClean="0"/>
              <a:t>m = slope</a:t>
            </a:r>
          </a:p>
          <a:p>
            <a:pPr lvl="2"/>
            <a:r>
              <a:rPr lang="en-US" dirty="0" smtClean="0"/>
              <a:t>b = y-intercept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To graph in slope intercept form</a:t>
            </a:r>
          </a:p>
          <a:p>
            <a:pPr lvl="1"/>
            <a:r>
              <a:rPr lang="en-US" dirty="0" smtClean="0"/>
              <a:t>Plot the y-intercept</a:t>
            </a:r>
          </a:p>
          <a:p>
            <a:pPr lvl="1"/>
            <a:r>
              <a:rPr lang="en-US" dirty="0" smtClean="0"/>
              <a:t>Move from the y-</a:t>
            </a:r>
            <a:r>
              <a:rPr lang="en-US" dirty="0" err="1" smtClean="0"/>
              <a:t>int</a:t>
            </a:r>
            <a:r>
              <a:rPr lang="en-US" dirty="0" smtClean="0"/>
              <a:t> the slope to find a couple more points</a:t>
            </a:r>
          </a:p>
          <a:p>
            <a:pPr lvl="1"/>
            <a:r>
              <a:rPr lang="en-US" dirty="0" smtClean="0"/>
              <a:t>Connect the points with a line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3.5 Write and Graph Equations of Lines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3.5 Write and Graph Equations of 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Graph</a:t>
            </a:r>
          </a:p>
          <a:p>
            <a:pPr lvl="1"/>
            <a:r>
              <a:rPr lang="en-US" dirty="0" smtClean="0"/>
              <a:t>y = -2x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y = x – 3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4" name="Picture 3" descr="Graph (-5 to 5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600" y="438150"/>
            <a:ext cx="4842828" cy="48428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 write equations of lines using slope-intercept form</a:t>
            </a:r>
          </a:p>
          <a:p>
            <a:pPr lvl="1"/>
            <a:r>
              <a:rPr lang="en-US" dirty="0" smtClean="0"/>
              <a:t>Find the slope</a:t>
            </a:r>
          </a:p>
          <a:p>
            <a:pPr lvl="1"/>
            <a:r>
              <a:rPr lang="en-US" dirty="0" smtClean="0"/>
              <a:t>Find the y-intercept</a:t>
            </a:r>
          </a:p>
          <a:p>
            <a:pPr lvl="2"/>
            <a:r>
              <a:rPr lang="en-US" dirty="0" smtClean="0"/>
              <a:t>It is given or,</a:t>
            </a:r>
          </a:p>
          <a:p>
            <a:pPr lvl="2"/>
            <a:r>
              <a:rPr lang="en-US" dirty="0" smtClean="0"/>
              <a:t>Plug the slope and a point into y = </a:t>
            </a:r>
            <a:r>
              <a:rPr lang="en-US" dirty="0" err="1" smtClean="0"/>
              <a:t>mx</a:t>
            </a:r>
            <a:r>
              <a:rPr lang="en-US" dirty="0" smtClean="0"/>
              <a:t> + b and solve for b</a:t>
            </a:r>
          </a:p>
          <a:p>
            <a:pPr lvl="1"/>
            <a:r>
              <a:rPr lang="en-US" dirty="0" smtClean="0"/>
              <a:t>Write the equation of the line by plugging in m and b into y = </a:t>
            </a:r>
            <a:r>
              <a:rPr lang="en-US" dirty="0" err="1" smtClean="0"/>
              <a:t>mx</a:t>
            </a:r>
            <a:r>
              <a:rPr lang="en-US" dirty="0" smtClean="0"/>
              <a:t> + b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3.5 Write and Graph Equations of Lines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Write an equation of the line in the graph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Write an equation of the line that passes through (-2, 5) and (1, 2)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3.5 Write and Graph Equations of Lines</a:t>
            </a:r>
            <a:endParaRPr lang="en-US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1" y="1428751"/>
            <a:ext cx="3200400" cy="2209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an equation of the line that passes through (1, 5) and is parallel to the line with the equation y = 3x – 5.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3.5 Write and Graph Equations of Lines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3.5 Write and Graph Equations of 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200150"/>
            <a:ext cx="5105400" cy="394335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Standard Form</a:t>
            </a:r>
          </a:p>
          <a:p>
            <a:pPr lvl="1"/>
            <a:r>
              <a:rPr lang="en-US" sz="2000" dirty="0" smtClean="0"/>
              <a:t>Ax + By = C</a:t>
            </a:r>
          </a:p>
          <a:p>
            <a:pPr lvl="2"/>
            <a:r>
              <a:rPr lang="en-US" sz="2000" dirty="0" smtClean="0"/>
              <a:t>A, B, and C are integers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To graph </a:t>
            </a:r>
          </a:p>
          <a:p>
            <a:pPr lvl="1"/>
            <a:r>
              <a:rPr lang="en-US" sz="2000" dirty="0" smtClean="0"/>
              <a:t>Find the x- and y-intercepts by letting the other variable = 0</a:t>
            </a:r>
          </a:p>
          <a:p>
            <a:pPr lvl="1"/>
            <a:r>
              <a:rPr lang="en-US" sz="2000" dirty="0" smtClean="0"/>
              <a:t>Plot the two points</a:t>
            </a:r>
          </a:p>
          <a:p>
            <a:pPr lvl="1"/>
            <a:r>
              <a:rPr lang="en-US" sz="2000" dirty="0" smtClean="0"/>
              <a:t>Draw a line through the two points</a:t>
            </a:r>
          </a:p>
          <a:p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5257800" y="1314450"/>
            <a:ext cx="3581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x-intercept:</a:t>
            </a:r>
          </a:p>
          <a:p>
            <a:r>
              <a:rPr lang="en-US" sz="2400" dirty="0" smtClean="0"/>
              <a:t>Ax + B(0) = C</a:t>
            </a:r>
          </a:p>
          <a:p>
            <a:r>
              <a:rPr lang="en-US" sz="2400" dirty="0" smtClean="0"/>
              <a:t>Ax = C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x = C/A</a:t>
            </a:r>
          </a:p>
          <a:p>
            <a:endParaRPr lang="en-US" sz="2400" dirty="0" smtClean="0"/>
          </a:p>
          <a:p>
            <a:r>
              <a:rPr lang="en-US" sz="2400" dirty="0" smtClean="0"/>
              <a:t>Y-intercept:</a:t>
            </a:r>
          </a:p>
          <a:p>
            <a:r>
              <a:rPr lang="en-US" sz="2400" dirty="0" smtClean="0"/>
              <a:t>A(0) + By = C</a:t>
            </a:r>
          </a:p>
          <a:p>
            <a:r>
              <a:rPr lang="en-US" sz="2400" dirty="0" smtClean="0"/>
              <a:t>By = C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y = C/B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3.5 Write and Graph Equations of 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10996"/>
            <a:ext cx="3657600" cy="339447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Graph</a:t>
            </a:r>
          </a:p>
          <a:p>
            <a:pPr lvl="1"/>
            <a:r>
              <a:rPr lang="en-US" dirty="0" smtClean="0"/>
              <a:t>2x + 5y = 10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i="1" dirty="0" smtClean="0"/>
          </a:p>
          <a:p>
            <a:r>
              <a:rPr lang="en-US" i="1" dirty="0" smtClean="0"/>
              <a:t>184 #2-12 even, 16-26 even, 30-36 even, 40, 44, 46, 60, 62, 68-74 even = 25 total</a:t>
            </a:r>
          </a:p>
          <a:p>
            <a:endParaRPr lang="en-US" dirty="0" smtClean="0"/>
          </a:p>
        </p:txBody>
      </p:sp>
      <p:pic>
        <p:nvPicPr>
          <p:cNvPr id="5" name="Picture 4" descr="Graph (-5 to 5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595993"/>
            <a:ext cx="4191000" cy="4490357"/>
          </a:xfrm>
          <a:prstGeom prst="rect">
            <a:avLst/>
          </a:prstGeom>
          <a:noFill/>
          <a:ln w="349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3.5 Answers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4" action="ppaction://hlinkpres?slideindex=1&amp;slidetitle="/>
              </a:rPr>
              <a:t>3.5 Quiz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 and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441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3.6 Prove Theorems About Perpendicular Lines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093486"/>
            <a:ext cx="8229600" cy="138499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If two lines intersect to form a linear pair of congruent angles, then the lines are perpendicular.</a:t>
            </a:r>
            <a:endParaRPr lang="en-US" sz="28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6705600" y="1428750"/>
            <a:ext cx="1828800" cy="914400"/>
            <a:chOff x="6400800" y="3048000"/>
            <a:chExt cx="1828800" cy="1219200"/>
          </a:xfrm>
        </p:grpSpPr>
        <p:cxnSp>
          <p:nvCxnSpPr>
            <p:cNvPr id="6" name="Straight Arrow Connector 5"/>
            <p:cNvCxnSpPr/>
            <p:nvPr/>
          </p:nvCxnSpPr>
          <p:spPr>
            <a:xfrm>
              <a:off x="6400800" y="3886200"/>
              <a:ext cx="18288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rot="5400000" flipH="1" flipV="1">
              <a:off x="6971506" y="3467100"/>
              <a:ext cx="838994" cy="79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Arc 9"/>
            <p:cNvSpPr/>
            <p:nvPr/>
          </p:nvSpPr>
          <p:spPr>
            <a:xfrm>
              <a:off x="7010400" y="3505200"/>
              <a:ext cx="762000" cy="762000"/>
            </a:xfrm>
            <a:prstGeom prst="arc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Arc 10"/>
            <p:cNvSpPr/>
            <p:nvPr/>
          </p:nvSpPr>
          <p:spPr>
            <a:xfrm flipH="1">
              <a:off x="7101840" y="3611880"/>
              <a:ext cx="579120" cy="563880"/>
            </a:xfrm>
            <a:prstGeom prst="arc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57200" y="2405955"/>
            <a:ext cx="8229600" cy="138499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If two lines are perpendicular, then they intersect to form four right angles.</a:t>
            </a:r>
          </a:p>
          <a:p>
            <a:endParaRPr lang="en-US" sz="2800" dirty="0"/>
          </a:p>
        </p:txBody>
      </p:sp>
      <p:grpSp>
        <p:nvGrpSpPr>
          <p:cNvPr id="36" name="Group 35"/>
          <p:cNvGrpSpPr/>
          <p:nvPr/>
        </p:nvGrpSpPr>
        <p:grpSpPr>
          <a:xfrm>
            <a:off x="6934200" y="2457451"/>
            <a:ext cx="1371600" cy="914996"/>
            <a:chOff x="6934200" y="3276601"/>
            <a:chExt cx="1371600" cy="1219994"/>
          </a:xfrm>
        </p:grpSpPr>
        <p:cxnSp>
          <p:nvCxnSpPr>
            <p:cNvPr id="18" name="Straight Arrow Connector 17"/>
            <p:cNvCxnSpPr/>
            <p:nvPr/>
          </p:nvCxnSpPr>
          <p:spPr>
            <a:xfrm rot="5400000">
              <a:off x="7010365" y="3885442"/>
              <a:ext cx="1219994" cy="2311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6934200" y="3884612"/>
              <a:ext cx="13716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1"/>
            <p:cNvSpPr/>
            <p:nvPr/>
          </p:nvSpPr>
          <p:spPr>
            <a:xfrm>
              <a:off x="7391400" y="3657600"/>
              <a:ext cx="457200" cy="457200"/>
            </a:xfrm>
            <a:prstGeom prst="rect">
              <a:avLst/>
            </a:prstGeom>
            <a:noFill/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457200" y="3590404"/>
            <a:ext cx="8229600" cy="138499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If two sides of two adjacent angles are perpendicular, then the angles are complementary.</a:t>
            </a:r>
            <a:endParaRPr lang="en-US" sz="2800" dirty="0"/>
          </a:p>
        </p:txBody>
      </p:sp>
      <p:grpSp>
        <p:nvGrpSpPr>
          <p:cNvPr id="37" name="Group 36"/>
          <p:cNvGrpSpPr/>
          <p:nvPr/>
        </p:nvGrpSpPr>
        <p:grpSpPr>
          <a:xfrm>
            <a:off x="7390606" y="3828455"/>
            <a:ext cx="915194" cy="629841"/>
            <a:chOff x="7390606" y="5104606"/>
            <a:chExt cx="915194" cy="839788"/>
          </a:xfrm>
        </p:grpSpPr>
        <p:cxnSp>
          <p:nvCxnSpPr>
            <p:cNvPr id="25" name="Straight Arrow Connector 24"/>
            <p:cNvCxnSpPr/>
            <p:nvPr/>
          </p:nvCxnSpPr>
          <p:spPr>
            <a:xfrm rot="5400000" flipH="1" flipV="1">
              <a:off x="6972300" y="5522912"/>
              <a:ext cx="8382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7391400" y="5942012"/>
              <a:ext cx="9144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rot="5400000" flipH="1" flipV="1">
              <a:off x="7315200" y="5332412"/>
              <a:ext cx="685800" cy="5334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5400000" flipH="1" flipV="1">
              <a:off x="7543800" y="5867400"/>
              <a:ext cx="1524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0800000">
              <a:off x="7391400" y="57912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6" grpId="0" animBg="1"/>
      <p:bldP spid="23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that </a:t>
            </a:r>
            <a:r>
              <a:rPr lang="en-US" dirty="0" smtClean="0">
                <a:sym typeface="Symbol"/>
              </a:rPr>
              <a:t>ABC  ABD, what can you conclude about 3 and 4?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3.6 Prove Theorems About Perpendicular Lines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62150"/>
            <a:ext cx="4217824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10996"/>
                <a:ext cx="4800600" cy="3394472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dirty="0" smtClean="0"/>
                  <a:t>Name the lines through point </a:t>
                </a:r>
                <a:r>
                  <a:rPr lang="en-US" i="1" dirty="0" smtClean="0"/>
                  <a:t>H</a:t>
                </a:r>
                <a:r>
                  <a:rPr lang="en-US" dirty="0" smtClean="0"/>
                  <a:t> that appear skew to </a:t>
                </a:r>
                <a14:m>
                  <m:oMath xmlns:m="http://schemas.openxmlformats.org/officeDocument/2006/math">
                    <m:acc>
                      <m:accPr>
                        <m:chr m:val="⃡"/>
                        <m:ctrlPr>
                          <a:rPr lang="en-US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</a:rPr>
                          <m:t>𝐶𝐷</m:t>
                        </m:r>
                      </m:e>
                    </m:acc>
                  </m:oMath>
                </a14:m>
                <a:endParaRPr lang="en-US" i="1" dirty="0" smtClean="0"/>
              </a:p>
              <a:p>
                <a:endParaRPr lang="en-US" i="1" dirty="0" smtClean="0"/>
              </a:p>
              <a:p>
                <a:r>
                  <a:rPr lang="en-US" dirty="0" smtClean="0"/>
                  <a:t>Name the lines containing point </a:t>
                </a:r>
                <a:r>
                  <a:rPr lang="en-US" i="1" dirty="0" smtClean="0"/>
                  <a:t>H</a:t>
                </a:r>
                <a:r>
                  <a:rPr lang="en-US" dirty="0" smtClean="0"/>
                  <a:t> that appear parallel to </a:t>
                </a:r>
                <a14:m>
                  <m:oMath xmlns:m="http://schemas.openxmlformats.org/officeDocument/2006/math">
                    <m:acc>
                      <m:accPr>
                        <m:chr m:val="⃡"/>
                        <m:ctrlPr>
                          <a:rPr lang="en-US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</a:rPr>
                          <m:t>𝐶𝐷</m:t>
                        </m:r>
                      </m:e>
                    </m:acc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Name a plane that is parallel to plane </a:t>
                </a:r>
                <a:r>
                  <a:rPr lang="en-US" i="1" dirty="0" smtClean="0"/>
                  <a:t>CDE</a:t>
                </a:r>
                <a:r>
                  <a:rPr lang="en-US" dirty="0" smtClean="0"/>
                  <a:t> and contains point </a:t>
                </a:r>
                <a:r>
                  <a:rPr lang="en-US" i="1" dirty="0" smtClean="0"/>
                  <a:t>H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1328"/>
                <a:ext cx="4800600" cy="4525963"/>
              </a:xfrm>
              <a:blipFill rotWithShape="1">
                <a:blip r:embed="rId3"/>
                <a:stretch>
                  <a:fillRect t="-1617" r="-36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3.1 Identify Pairs of Lines and Angles</a:t>
            </a:r>
            <a:endParaRPr lang="en-US" dirty="0"/>
          </a:p>
        </p:txBody>
      </p:sp>
      <p:pic>
        <p:nvPicPr>
          <p:cNvPr id="4" name="Picture 4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742950"/>
            <a:ext cx="4029076" cy="3156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3.6 Prove Theorems About Perpendicular 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Prove that if two lines are perpendicular, then they intersect to form four right angles.</a:t>
            </a:r>
          </a:p>
          <a:p>
            <a:r>
              <a:rPr lang="en-US" sz="2000" dirty="0" smtClean="0"/>
              <a:t>Given: a </a:t>
            </a:r>
            <a:r>
              <a:rPr lang="en-US" sz="2000" dirty="0" smtClean="0">
                <a:sym typeface="Symbol"/>
              </a:rPr>
              <a:t></a:t>
            </a:r>
            <a:r>
              <a:rPr lang="en-US" sz="2000" dirty="0" smtClean="0"/>
              <a:t> b</a:t>
            </a:r>
            <a:endParaRPr lang="en-US" sz="2000" dirty="0" smtClean="0">
              <a:sym typeface="Symbol"/>
            </a:endParaRPr>
          </a:p>
          <a:p>
            <a:r>
              <a:rPr lang="en-US" sz="2000" dirty="0" smtClean="0">
                <a:sym typeface="Symbol"/>
              </a:rPr>
              <a:t>Prove: 1, 2, 3, 4 are </a:t>
            </a:r>
            <a:r>
              <a:rPr lang="en-US" sz="2000" dirty="0" err="1" smtClean="0">
                <a:sym typeface="Symbol"/>
              </a:rPr>
              <a:t>rt</a:t>
            </a:r>
            <a:r>
              <a:rPr lang="en-US" sz="2000" dirty="0" smtClean="0">
                <a:sym typeface="Symbol"/>
              </a:rPr>
              <a:t> s.</a:t>
            </a:r>
            <a:endParaRPr lang="en-US" sz="2000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838200" y="2840607"/>
            <a:ext cx="7543800" cy="119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29" idx="1"/>
          </p:cNvCxnSpPr>
          <p:nvPr/>
        </p:nvCxnSpPr>
        <p:spPr>
          <a:xfrm flipH="1">
            <a:off x="4876006" y="2726383"/>
            <a:ext cx="794" cy="228711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838200" y="249555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Statements</a:t>
            </a:r>
            <a:endParaRPr lang="en-US" sz="2400" dirty="0"/>
          </a:p>
        </p:txBody>
      </p:sp>
      <p:sp>
        <p:nvSpPr>
          <p:cNvPr id="29" name="TextBox 28"/>
          <p:cNvSpPr txBox="1"/>
          <p:nvPr/>
        </p:nvSpPr>
        <p:spPr>
          <a:xfrm>
            <a:off x="4876800" y="2495550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Reasons</a:t>
            </a:r>
            <a:endParaRPr lang="en-US" sz="2400" dirty="0"/>
          </a:p>
        </p:txBody>
      </p:sp>
      <p:grpSp>
        <p:nvGrpSpPr>
          <p:cNvPr id="41" name="Group 40"/>
          <p:cNvGrpSpPr/>
          <p:nvPr/>
        </p:nvGrpSpPr>
        <p:grpSpPr>
          <a:xfrm>
            <a:off x="7162800" y="1428750"/>
            <a:ext cx="1676400" cy="1314450"/>
            <a:chOff x="7162800" y="1905000"/>
            <a:chExt cx="1676400" cy="1752600"/>
          </a:xfrm>
        </p:grpSpPr>
        <p:grpSp>
          <p:nvGrpSpPr>
            <p:cNvPr id="20" name="Group 19"/>
            <p:cNvGrpSpPr/>
            <p:nvPr/>
          </p:nvGrpSpPr>
          <p:grpSpPr>
            <a:xfrm>
              <a:off x="7162800" y="2133600"/>
              <a:ext cx="1524000" cy="1524000"/>
              <a:chOff x="6934200" y="3276601"/>
              <a:chExt cx="1371600" cy="1219994"/>
            </a:xfrm>
          </p:grpSpPr>
          <p:cxnSp>
            <p:nvCxnSpPr>
              <p:cNvPr id="24" name="Straight Arrow Connector 23"/>
              <p:cNvCxnSpPr/>
              <p:nvPr/>
            </p:nvCxnSpPr>
            <p:spPr>
              <a:xfrm rot="5400000">
                <a:off x="7010365" y="3885442"/>
                <a:ext cx="1219994" cy="2311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/>
              <p:nvPr/>
            </p:nvCxnSpPr>
            <p:spPr>
              <a:xfrm>
                <a:off x="6934200" y="3884612"/>
                <a:ext cx="1371600" cy="158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tangle 32"/>
              <p:cNvSpPr/>
              <p:nvPr/>
            </p:nvSpPr>
            <p:spPr>
              <a:xfrm>
                <a:off x="7621517" y="3657600"/>
                <a:ext cx="227083" cy="227012"/>
              </a:xfrm>
              <a:prstGeom prst="rect">
                <a:avLst/>
              </a:prstGeom>
              <a:noFill/>
              <a:ln w="19050" cmpd="sng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4" name="TextBox 33"/>
            <p:cNvSpPr txBox="1"/>
            <p:nvPr/>
          </p:nvSpPr>
          <p:spPr>
            <a:xfrm>
              <a:off x="7848600" y="1905000"/>
              <a:ext cx="3048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534400" y="2602468"/>
              <a:ext cx="3048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8077200" y="2373868"/>
              <a:ext cx="3048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077200" y="3135868"/>
              <a:ext cx="3048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</a:t>
              </a:r>
              <a:endParaRPr lang="en-US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391400" y="3135868"/>
              <a:ext cx="3048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</a:t>
              </a:r>
              <a:endParaRPr lang="en-US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391400" y="2362200"/>
              <a:ext cx="3048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8" grpId="0"/>
      <p:bldP spid="29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3.6 Prove Theorems About Perpendicular Lines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093485"/>
            <a:ext cx="822960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Perpendicular Transversal Theorem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1581150"/>
            <a:ext cx="7696200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If a trans. is </a:t>
            </a:r>
            <a:r>
              <a:rPr lang="en-US" sz="2400" dirty="0" smtClean="0">
                <a:sym typeface="Symbol"/>
              </a:rPr>
              <a:t> to 1 of 2 || lines, then it is  to the other.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3784937"/>
            <a:ext cx="822960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Lines </a:t>
            </a:r>
            <a:r>
              <a:rPr lang="en-US" sz="2800" dirty="0" smtClean="0">
                <a:sym typeface="Symbol"/>
              </a:rPr>
              <a:t> to a Transversal </a:t>
            </a:r>
            <a:r>
              <a:rPr lang="en-US" sz="2800" dirty="0" smtClean="0"/>
              <a:t>Theorem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990600" y="4272602"/>
            <a:ext cx="7696200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In a plane, if 2 lines are </a:t>
            </a:r>
            <a:r>
              <a:rPr lang="en-US" sz="2400" dirty="0" smtClean="0">
                <a:sym typeface="Symbol"/>
              </a:rPr>
              <a:t> to the same line, then they are || to each other.</a:t>
            </a:r>
            <a:endParaRPr lang="en-US" sz="2400" dirty="0"/>
          </a:p>
        </p:txBody>
      </p:sp>
      <p:cxnSp>
        <p:nvCxnSpPr>
          <p:cNvPr id="9" name="Straight Arrow Connector 8"/>
          <p:cNvCxnSpPr/>
          <p:nvPr/>
        </p:nvCxnSpPr>
        <p:spPr>
          <a:xfrm rot="5400000">
            <a:off x="2019300" y="3009106"/>
            <a:ext cx="1143000" cy="1588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>
            <a:off x="4248150" y="3009106"/>
            <a:ext cx="1257300" cy="1588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676400" y="2952154"/>
            <a:ext cx="4191000" cy="1191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2590800" y="2780704"/>
            <a:ext cx="229394" cy="172046"/>
            <a:chOff x="2590800" y="3505200"/>
            <a:chExt cx="229394" cy="229394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2590800" y="3505200"/>
              <a:ext cx="228600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>
              <a:off x="2705100" y="3619500"/>
              <a:ext cx="228600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>
            <a:off x="4876800" y="2780704"/>
            <a:ext cx="229394" cy="172046"/>
            <a:chOff x="2590800" y="3505200"/>
            <a:chExt cx="229394" cy="229394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2590800" y="3505200"/>
              <a:ext cx="228600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2705100" y="3619500"/>
              <a:ext cx="228600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b || a?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Is b </a:t>
            </a:r>
            <a:r>
              <a:rPr lang="en-US" dirty="0" smtClean="0">
                <a:sym typeface="Symbol"/>
              </a:rPr>
              <a:t> c?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3.6 Prove Theorems About Perpendicular Lines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200150"/>
            <a:ext cx="2909888" cy="2702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3.6 Prove Theorems About Perpendicular Lines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093485"/>
            <a:ext cx="16764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Distance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1485901"/>
            <a:ext cx="7696200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From point to line: length of segment from point and </a:t>
            </a:r>
            <a:r>
              <a:rPr lang="en-US" sz="2000" dirty="0" smtClean="0">
                <a:sym typeface="Symbol"/>
              </a:rPr>
              <a:t> to line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990600" y="3091503"/>
            <a:ext cx="7696200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Between two || lines: length of segment </a:t>
            </a:r>
            <a:r>
              <a:rPr lang="en-US" sz="2000" dirty="0" smtClean="0">
                <a:sym typeface="Symbol"/>
              </a:rPr>
              <a:t> to both lines</a:t>
            </a:r>
            <a:endParaRPr lang="en-US" sz="2000" dirty="0"/>
          </a:p>
        </p:txBody>
      </p:sp>
      <p:grpSp>
        <p:nvGrpSpPr>
          <p:cNvPr id="39" name="Group 38"/>
          <p:cNvGrpSpPr/>
          <p:nvPr/>
        </p:nvGrpSpPr>
        <p:grpSpPr>
          <a:xfrm>
            <a:off x="3581400" y="2228850"/>
            <a:ext cx="2971800" cy="742950"/>
            <a:chOff x="3581400" y="2971800"/>
            <a:chExt cx="2971800" cy="990600"/>
          </a:xfrm>
        </p:grpSpPr>
        <p:cxnSp>
          <p:nvCxnSpPr>
            <p:cNvPr id="8" name="Straight Arrow Connector 7"/>
            <p:cNvCxnSpPr/>
            <p:nvPr/>
          </p:nvCxnSpPr>
          <p:spPr>
            <a:xfrm>
              <a:off x="3581400" y="3960812"/>
              <a:ext cx="29718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/>
            <p:cNvSpPr/>
            <p:nvPr/>
          </p:nvSpPr>
          <p:spPr>
            <a:xfrm>
              <a:off x="5181600" y="29718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257006" y="2286596"/>
            <a:ext cx="230188" cy="685800"/>
            <a:chOff x="5257006" y="3048794"/>
            <a:chExt cx="230188" cy="914400"/>
          </a:xfrm>
        </p:grpSpPr>
        <p:cxnSp>
          <p:nvCxnSpPr>
            <p:cNvPr id="10" name="Straight Connector 9"/>
            <p:cNvCxnSpPr/>
            <p:nvPr/>
          </p:nvCxnSpPr>
          <p:spPr>
            <a:xfrm rot="5400000">
              <a:off x="4800600" y="3505200"/>
              <a:ext cx="914400" cy="1588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5257800" y="3733800"/>
              <a:ext cx="228600" cy="1588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>
              <a:off x="5372100" y="3848100"/>
              <a:ext cx="228600" cy="1588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3429000" y="3817620"/>
            <a:ext cx="3200400" cy="937260"/>
            <a:chOff x="3429000" y="5090160"/>
            <a:chExt cx="3200400" cy="1249680"/>
          </a:xfrm>
        </p:grpSpPr>
        <p:cxnSp>
          <p:nvCxnSpPr>
            <p:cNvPr id="21" name="Straight Arrow Connector 20"/>
            <p:cNvCxnSpPr/>
            <p:nvPr/>
          </p:nvCxnSpPr>
          <p:spPr>
            <a:xfrm>
              <a:off x="3429000" y="5181600"/>
              <a:ext cx="32004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3429000" y="6248400"/>
              <a:ext cx="32004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Isosceles Triangle 24"/>
            <p:cNvSpPr/>
            <p:nvPr/>
          </p:nvSpPr>
          <p:spPr>
            <a:xfrm rot="5400000">
              <a:off x="6083808" y="5102352"/>
              <a:ext cx="176784" cy="152400"/>
            </a:xfrm>
            <a:prstGeom prst="triangl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Isosceles Triangle 25"/>
            <p:cNvSpPr/>
            <p:nvPr/>
          </p:nvSpPr>
          <p:spPr>
            <a:xfrm rot="5400000">
              <a:off x="6083808" y="6175248"/>
              <a:ext cx="176784" cy="152400"/>
            </a:xfrm>
            <a:prstGeom prst="triangl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571206" y="3885605"/>
            <a:ext cx="230188" cy="801291"/>
            <a:chOff x="4571206" y="5180806"/>
            <a:chExt cx="230188" cy="1068388"/>
          </a:xfrm>
        </p:grpSpPr>
        <p:cxnSp>
          <p:nvCxnSpPr>
            <p:cNvPr id="29" name="Straight Connector 28"/>
            <p:cNvCxnSpPr/>
            <p:nvPr/>
          </p:nvCxnSpPr>
          <p:spPr>
            <a:xfrm rot="5400000">
              <a:off x="4038600" y="5715000"/>
              <a:ext cx="1066800" cy="1588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4" name="Group 33"/>
            <p:cNvGrpSpPr/>
            <p:nvPr/>
          </p:nvGrpSpPr>
          <p:grpSpPr>
            <a:xfrm>
              <a:off x="4572000" y="6019006"/>
              <a:ext cx="229394" cy="229394"/>
              <a:chOff x="4572000" y="6019006"/>
              <a:chExt cx="229394" cy="229394"/>
            </a:xfrm>
          </p:grpSpPr>
          <p:cxnSp>
            <p:nvCxnSpPr>
              <p:cNvPr id="32" name="Straight Connector 31"/>
              <p:cNvCxnSpPr/>
              <p:nvPr/>
            </p:nvCxnSpPr>
            <p:spPr>
              <a:xfrm>
                <a:off x="4572000" y="6019006"/>
                <a:ext cx="228600" cy="1588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rot="5400000">
                <a:off x="4686300" y="6133306"/>
                <a:ext cx="228600" cy="1588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" name="Group 34"/>
            <p:cNvGrpSpPr/>
            <p:nvPr/>
          </p:nvGrpSpPr>
          <p:grpSpPr>
            <a:xfrm flipV="1">
              <a:off x="4572000" y="5180806"/>
              <a:ext cx="229394" cy="229394"/>
              <a:chOff x="4572000" y="6019006"/>
              <a:chExt cx="229394" cy="229394"/>
            </a:xfrm>
          </p:grpSpPr>
          <p:cxnSp>
            <p:nvCxnSpPr>
              <p:cNvPr id="36" name="Straight Connector 35"/>
              <p:cNvCxnSpPr/>
              <p:nvPr/>
            </p:nvCxnSpPr>
            <p:spPr>
              <a:xfrm>
                <a:off x="4572000" y="6019006"/>
                <a:ext cx="228600" cy="1588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rot="5400000">
                <a:off x="4686300" y="6133306"/>
                <a:ext cx="228600" cy="1588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10996"/>
            <a:ext cx="4343400" cy="339447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What is the distance from point A to line d?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What is the distance from line c to line e?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3.6 Prove Theorems About Perpendicular Lines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085850"/>
            <a:ext cx="3657600" cy="2357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V="1">
            <a:off x="7800863" y="1428750"/>
            <a:ext cx="1343139" cy="2014828"/>
          </a:xfrm>
          <a:prstGeom prst="straightConnector1">
            <a:avLst/>
          </a:prstGeom>
          <a:ln w="38100"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728788" y="1143000"/>
            <a:ext cx="38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194 #2-10 even, 14-26 even, 30-46 even = 21 total</a:t>
            </a:r>
          </a:p>
          <a:p>
            <a:r>
              <a:rPr lang="en-US" i="1" dirty="0" smtClean="0"/>
              <a:t>Extra Credit 197 #2, 8 = +2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3.6 Prove Theorems About Perpendicular Lines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3.6 Answers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4" action="ppaction://hlinkpres?slideindex=1&amp;slidetitle="/>
              </a:rPr>
              <a:t>3.6 Quiz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 and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441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10996"/>
            <a:ext cx="2438400" cy="3394472"/>
          </a:xfrm>
        </p:spPr>
        <p:txBody>
          <a:bodyPr/>
          <a:lstStyle/>
          <a:p>
            <a:r>
              <a:rPr lang="en-US" i="1" dirty="0" smtClean="0"/>
              <a:t>206 #1-25 = 25 total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3.Review</a:t>
            </a:r>
            <a:endParaRPr lang="en-US" dirty="0"/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3"/>
          <a:srcRect b="13051"/>
          <a:stretch>
            <a:fillRect/>
          </a:stretch>
        </p:blipFill>
        <p:spPr bwMode="auto">
          <a:xfrm>
            <a:off x="3886200" y="0"/>
            <a:ext cx="5257800" cy="51435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7054645" y="971549"/>
            <a:ext cx="457200" cy="1812472"/>
            <a:chOff x="7054645" y="1295399"/>
            <a:chExt cx="457200" cy="2416629"/>
          </a:xfrm>
        </p:grpSpPr>
        <p:cxnSp>
          <p:nvCxnSpPr>
            <p:cNvPr id="15" name="Straight Arrow Connector 14"/>
            <p:cNvCxnSpPr/>
            <p:nvPr/>
          </p:nvCxnSpPr>
          <p:spPr>
            <a:xfrm rot="16200000" flipH="1">
              <a:off x="6074930" y="2275114"/>
              <a:ext cx="2416629" cy="457200"/>
            </a:xfrm>
            <a:prstGeom prst="straightConnector1">
              <a:avLst/>
            </a:prstGeom>
            <a:ln cmpd="sng">
              <a:headEnd type="arrow"/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rot="16200000" flipH="1">
              <a:off x="6986176" y="2386424"/>
              <a:ext cx="185058" cy="35011"/>
            </a:xfrm>
            <a:prstGeom prst="straightConnector1">
              <a:avLst/>
            </a:prstGeom>
            <a:ln w="28575" cmpd="sng">
              <a:headEnd type="none" w="med" len="med"/>
              <a:tailEnd type="non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H="1">
              <a:off x="7081426" y="2468974"/>
              <a:ext cx="185058" cy="35011"/>
            </a:xfrm>
            <a:prstGeom prst="straightConnector1">
              <a:avLst/>
            </a:prstGeom>
            <a:ln w="28575" cmpd="sng">
              <a:headEnd type="none" w="med" len="med"/>
              <a:tailEnd type="non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10997"/>
            <a:ext cx="8229600" cy="106070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 a plane, two lines are either</a:t>
            </a:r>
          </a:p>
          <a:p>
            <a:pPr lvl="1"/>
            <a:r>
              <a:rPr lang="en-US" dirty="0" smtClean="0"/>
              <a:t>Parallel </a:t>
            </a:r>
          </a:p>
          <a:p>
            <a:pPr lvl="1"/>
            <a:r>
              <a:rPr lang="en-US" dirty="0" smtClean="0"/>
              <a:t>Intersect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3.1 Identify Pairs of Lines and Angles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343150"/>
            <a:ext cx="35814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Parallel Postulate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2778264"/>
            <a:ext cx="7696200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If there is a line and a point not on the line, then there is exactly one line through the point parallel to the given line.</a:t>
            </a:r>
            <a:endParaRPr lang="en-US" sz="2000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5715000" y="1828800"/>
            <a:ext cx="2819400" cy="400050"/>
          </a:xfrm>
          <a:prstGeom prst="straightConnector1">
            <a:avLst/>
          </a:prstGeom>
          <a:ln cmpd="sng"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>
            <a:off x="5562600" y="1543050"/>
            <a:ext cx="2819400" cy="514350"/>
            <a:chOff x="5562600" y="2057400"/>
            <a:chExt cx="2819400" cy="685800"/>
          </a:xfrm>
        </p:grpSpPr>
        <p:cxnSp>
          <p:nvCxnSpPr>
            <p:cNvPr id="7" name="Straight Arrow Connector 6"/>
            <p:cNvCxnSpPr/>
            <p:nvPr/>
          </p:nvCxnSpPr>
          <p:spPr>
            <a:xfrm flipV="1">
              <a:off x="5562600" y="2057400"/>
              <a:ext cx="2819400" cy="533400"/>
            </a:xfrm>
            <a:prstGeom prst="straightConnector1">
              <a:avLst/>
            </a:prstGeom>
            <a:ln cmpd="sng">
              <a:headEnd type="arrow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Oval 10"/>
            <p:cNvSpPr/>
            <p:nvPr/>
          </p:nvSpPr>
          <p:spPr>
            <a:xfrm>
              <a:off x="7239000" y="25908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57200" y="3714750"/>
            <a:ext cx="42672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Perpendicular Postulate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990600" y="4171950"/>
            <a:ext cx="7696200" cy="10156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If there is a line and a point not on the line, then there is exactly one line through the point perpendicular to the given line.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4" grpId="0" animBg="1"/>
      <p:bldP spid="5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3.1 Identify Pairs of Lines and Angles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143000"/>
            <a:ext cx="3886200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Transversal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1581150"/>
            <a:ext cx="7620000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Line that intersects two coplanar lines</a:t>
            </a:r>
            <a:endParaRPr lang="en-US" sz="2000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5562600" y="800100"/>
            <a:ext cx="2819400" cy="228600"/>
          </a:xfrm>
          <a:prstGeom prst="straightConnector1">
            <a:avLst/>
          </a:prstGeom>
          <a:ln cmpd="sng"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5562600" y="1085850"/>
            <a:ext cx="2819400" cy="228600"/>
          </a:xfrm>
          <a:prstGeom prst="straightConnector1">
            <a:avLst/>
          </a:prstGeom>
          <a:ln cmpd="sng"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6200000" flipH="1">
            <a:off x="6610350" y="857250"/>
            <a:ext cx="800100" cy="457200"/>
          </a:xfrm>
          <a:prstGeom prst="straightConnector1">
            <a:avLst/>
          </a:prstGeom>
          <a:ln cmpd="sng"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57200" y="2168351"/>
            <a:ext cx="3886200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Interior </a:t>
            </a:r>
            <a:r>
              <a:rPr lang="en-US" sz="2400" b="1" dirty="0" smtClean="0">
                <a:sym typeface="Symbol" pitchFamily="18" charset="2"/>
              </a:rPr>
              <a:t></a:t>
            </a:r>
            <a:endParaRPr lang="en-US" sz="2400" dirty="0"/>
          </a:p>
        </p:txBody>
      </p:sp>
      <p:sp>
        <p:nvSpPr>
          <p:cNvPr id="25" name="TextBox 24"/>
          <p:cNvSpPr txBox="1"/>
          <p:nvPr/>
        </p:nvSpPr>
        <p:spPr>
          <a:xfrm>
            <a:off x="1066800" y="2571750"/>
            <a:ext cx="7620000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angles that are between the lines</a:t>
            </a:r>
            <a:endParaRPr lang="en-US" sz="2000" dirty="0"/>
          </a:p>
        </p:txBody>
      </p:sp>
      <p:sp>
        <p:nvSpPr>
          <p:cNvPr id="26" name="TextBox 25"/>
          <p:cNvSpPr txBox="1"/>
          <p:nvPr/>
        </p:nvSpPr>
        <p:spPr>
          <a:xfrm>
            <a:off x="1066800" y="2952750"/>
            <a:ext cx="7620000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>
                <a:sym typeface="Symbol" pitchFamily="18" charset="2"/>
              </a:rPr>
              <a:t></a:t>
            </a:r>
            <a:r>
              <a:rPr lang="en-US" sz="2000" dirty="0" smtClean="0"/>
              <a:t>2, </a:t>
            </a:r>
            <a:r>
              <a:rPr lang="en-US" sz="2000" b="1" dirty="0" smtClean="0">
                <a:sym typeface="Symbol" pitchFamily="18" charset="2"/>
              </a:rPr>
              <a:t></a:t>
            </a:r>
            <a:r>
              <a:rPr lang="en-US" sz="2000" dirty="0" smtClean="0"/>
              <a:t>3, </a:t>
            </a:r>
            <a:r>
              <a:rPr lang="en-US" sz="2000" b="1" dirty="0" smtClean="0">
                <a:sym typeface="Symbol" pitchFamily="18" charset="2"/>
              </a:rPr>
              <a:t></a:t>
            </a:r>
            <a:r>
              <a:rPr lang="en-US" sz="2000" dirty="0" smtClean="0"/>
              <a:t>5, </a:t>
            </a:r>
            <a:r>
              <a:rPr lang="en-US" sz="2000" b="1" dirty="0" smtClean="0">
                <a:sym typeface="Symbol" pitchFamily="18" charset="2"/>
              </a:rPr>
              <a:t></a:t>
            </a:r>
            <a:r>
              <a:rPr lang="en-US" sz="2000" dirty="0" smtClean="0"/>
              <a:t>6</a:t>
            </a:r>
            <a:endParaRPr lang="en-US" sz="2000" dirty="0"/>
          </a:p>
        </p:txBody>
      </p:sp>
      <p:sp>
        <p:nvSpPr>
          <p:cNvPr id="27" name="TextBox 26"/>
          <p:cNvSpPr txBox="1"/>
          <p:nvPr/>
        </p:nvSpPr>
        <p:spPr>
          <a:xfrm>
            <a:off x="457200" y="3543300"/>
            <a:ext cx="3886200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Exterior </a:t>
            </a:r>
            <a:r>
              <a:rPr lang="en-US" sz="2400" b="1" dirty="0" smtClean="0">
                <a:sym typeface="Symbol" pitchFamily="18" charset="2"/>
              </a:rPr>
              <a:t></a:t>
            </a:r>
            <a:endParaRPr lang="en-US" sz="2400" dirty="0"/>
          </a:p>
        </p:txBody>
      </p:sp>
      <p:sp>
        <p:nvSpPr>
          <p:cNvPr id="28" name="TextBox 27"/>
          <p:cNvSpPr txBox="1"/>
          <p:nvPr/>
        </p:nvSpPr>
        <p:spPr>
          <a:xfrm>
            <a:off x="1066800" y="3970407"/>
            <a:ext cx="7620000" cy="35394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dirty="0" smtClean="0"/>
              <a:t>angles that are outside of the lines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066800" y="4324350"/>
            <a:ext cx="7620000" cy="3385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b="1" dirty="0" smtClean="0">
                <a:sym typeface="Symbol" pitchFamily="18" charset="2"/>
              </a:rPr>
              <a:t></a:t>
            </a:r>
            <a:r>
              <a:rPr lang="en-US" sz="2000" dirty="0" smtClean="0"/>
              <a:t>1, </a:t>
            </a:r>
            <a:r>
              <a:rPr lang="en-US" sz="2000" b="1" dirty="0" smtClean="0">
                <a:sym typeface="Symbol" pitchFamily="18" charset="2"/>
              </a:rPr>
              <a:t></a:t>
            </a:r>
            <a:r>
              <a:rPr lang="en-US" sz="2000" dirty="0" smtClean="0"/>
              <a:t>4, </a:t>
            </a:r>
            <a:r>
              <a:rPr lang="en-US" sz="2000" b="1" dirty="0" smtClean="0">
                <a:sym typeface="Symbol" pitchFamily="18" charset="2"/>
              </a:rPr>
              <a:t></a:t>
            </a:r>
            <a:r>
              <a:rPr lang="en-US" sz="2000" dirty="0" smtClean="0"/>
              <a:t>7, </a:t>
            </a:r>
            <a:r>
              <a:rPr lang="en-US" sz="2000" b="1" dirty="0" smtClean="0">
                <a:sym typeface="Symbol" pitchFamily="18" charset="2"/>
              </a:rPr>
              <a:t></a:t>
            </a:r>
            <a:r>
              <a:rPr lang="en-US" sz="2000" dirty="0" smtClean="0"/>
              <a:t>8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6400800" y="2457450"/>
            <a:ext cx="2590800" cy="2514600"/>
            <a:chOff x="6324600" y="3124200"/>
            <a:chExt cx="2590800" cy="3352800"/>
          </a:xfrm>
        </p:grpSpPr>
        <p:sp>
          <p:nvSpPr>
            <p:cNvPr id="31" name="Rectangle 30"/>
            <p:cNvSpPr/>
            <p:nvPr/>
          </p:nvSpPr>
          <p:spPr>
            <a:xfrm>
              <a:off x="6324600" y="3124200"/>
              <a:ext cx="2590800" cy="335280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4"/>
            <p:cNvGrpSpPr>
              <a:grpSpLocks/>
            </p:cNvGrpSpPr>
            <p:nvPr/>
          </p:nvGrpSpPr>
          <p:grpSpPr bwMode="auto">
            <a:xfrm>
              <a:off x="6445622" y="3505200"/>
              <a:ext cx="2460284" cy="2590800"/>
              <a:chOff x="7985" y="11700"/>
              <a:chExt cx="2387" cy="2340"/>
            </a:xfrm>
          </p:grpSpPr>
          <p:sp>
            <p:nvSpPr>
              <p:cNvPr id="13" name="Line 5"/>
              <p:cNvSpPr>
                <a:spLocks noChangeShapeType="1"/>
              </p:cNvSpPr>
              <p:nvPr/>
            </p:nvSpPr>
            <p:spPr bwMode="auto">
              <a:xfrm>
                <a:off x="8359" y="11700"/>
                <a:ext cx="1683" cy="234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Line 6"/>
              <p:cNvSpPr>
                <a:spLocks noChangeShapeType="1"/>
              </p:cNvSpPr>
              <p:nvPr/>
            </p:nvSpPr>
            <p:spPr bwMode="auto">
              <a:xfrm flipV="1">
                <a:off x="8006" y="11700"/>
                <a:ext cx="1475" cy="103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Line 7"/>
              <p:cNvSpPr>
                <a:spLocks noChangeShapeType="1"/>
              </p:cNvSpPr>
              <p:nvPr/>
            </p:nvSpPr>
            <p:spPr bwMode="auto">
              <a:xfrm flipV="1">
                <a:off x="7985" y="13352"/>
                <a:ext cx="2387" cy="32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Text Box 8"/>
              <p:cNvSpPr txBox="1">
                <a:spLocks noChangeArrowheads="1"/>
              </p:cNvSpPr>
              <p:nvPr/>
            </p:nvSpPr>
            <p:spPr bwMode="auto">
              <a:xfrm>
                <a:off x="8809" y="12117"/>
                <a:ext cx="374" cy="3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2400" dirty="0">
                    <a:latin typeface="Arial" charset="0"/>
                  </a:rPr>
                  <a:t>2</a:t>
                </a:r>
                <a:endParaRPr lang="en-US" sz="2400" dirty="0"/>
              </a:p>
            </p:txBody>
          </p:sp>
          <p:sp>
            <p:nvSpPr>
              <p:cNvPr id="17" name="Text Box 9"/>
              <p:cNvSpPr txBox="1">
                <a:spLocks noChangeArrowheads="1"/>
              </p:cNvSpPr>
              <p:nvPr/>
            </p:nvSpPr>
            <p:spPr bwMode="auto">
              <a:xfrm>
                <a:off x="9512" y="13097"/>
                <a:ext cx="374" cy="3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2400" dirty="0">
                    <a:latin typeface="Arial" charset="0"/>
                  </a:rPr>
                  <a:t>6</a:t>
                </a:r>
                <a:endParaRPr lang="en-US" sz="2400" dirty="0"/>
              </a:p>
            </p:txBody>
          </p:sp>
          <p:sp>
            <p:nvSpPr>
              <p:cNvPr id="18" name="Text Box 10"/>
              <p:cNvSpPr txBox="1">
                <a:spLocks noChangeArrowheads="1"/>
              </p:cNvSpPr>
              <p:nvPr/>
            </p:nvSpPr>
            <p:spPr bwMode="auto">
              <a:xfrm>
                <a:off x="8577" y="11837"/>
                <a:ext cx="374" cy="3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2400" dirty="0">
                    <a:latin typeface="Arial" charset="0"/>
                  </a:rPr>
                  <a:t>1</a:t>
                </a:r>
                <a:endParaRPr lang="en-US" sz="2400" dirty="0"/>
              </a:p>
            </p:txBody>
          </p:sp>
          <p:sp>
            <p:nvSpPr>
              <p:cNvPr id="19" name="Text Box 11"/>
              <p:cNvSpPr txBox="1">
                <a:spLocks noChangeArrowheads="1"/>
              </p:cNvSpPr>
              <p:nvPr/>
            </p:nvSpPr>
            <p:spPr bwMode="auto">
              <a:xfrm>
                <a:off x="8344" y="12017"/>
                <a:ext cx="374" cy="3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2400" dirty="0">
                    <a:latin typeface="Arial" charset="0"/>
                  </a:rPr>
                  <a:t>4</a:t>
                </a:r>
                <a:endParaRPr lang="en-US" sz="2400" dirty="0"/>
              </a:p>
            </p:txBody>
          </p:sp>
          <p:sp>
            <p:nvSpPr>
              <p:cNvPr id="20" name="Text Box 12"/>
              <p:cNvSpPr txBox="1">
                <a:spLocks noChangeArrowheads="1"/>
              </p:cNvSpPr>
              <p:nvPr/>
            </p:nvSpPr>
            <p:spPr bwMode="auto">
              <a:xfrm>
                <a:off x="8546" y="12283"/>
                <a:ext cx="374" cy="3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2400" dirty="0">
                    <a:latin typeface="Arial" charset="0"/>
                  </a:rPr>
                  <a:t>3</a:t>
                </a:r>
                <a:endParaRPr lang="en-US" sz="2400" dirty="0"/>
              </a:p>
            </p:txBody>
          </p:sp>
          <p:sp>
            <p:nvSpPr>
              <p:cNvPr id="21" name="Text Box 13"/>
              <p:cNvSpPr txBox="1">
                <a:spLocks noChangeArrowheads="1"/>
              </p:cNvSpPr>
              <p:nvPr/>
            </p:nvSpPr>
            <p:spPr bwMode="auto">
              <a:xfrm>
                <a:off x="9183" y="13154"/>
                <a:ext cx="374" cy="3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2400" dirty="0">
                    <a:latin typeface="Arial" charset="0"/>
                  </a:rPr>
                  <a:t>5</a:t>
                </a:r>
                <a:endParaRPr lang="en-US" sz="2400" dirty="0"/>
              </a:p>
            </p:txBody>
          </p:sp>
          <p:sp>
            <p:nvSpPr>
              <p:cNvPr id="22" name="Text Box 14"/>
              <p:cNvSpPr txBox="1">
                <a:spLocks noChangeArrowheads="1"/>
              </p:cNvSpPr>
              <p:nvPr/>
            </p:nvSpPr>
            <p:spPr bwMode="auto">
              <a:xfrm>
                <a:off x="9294" y="13500"/>
                <a:ext cx="374" cy="3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2400">
                    <a:latin typeface="Arial" charset="0"/>
                  </a:rPr>
                  <a:t>8</a:t>
                </a:r>
                <a:endParaRPr lang="en-US" sz="2400"/>
              </a:p>
            </p:txBody>
          </p:sp>
          <p:sp>
            <p:nvSpPr>
              <p:cNvPr id="23" name="Text Box 15"/>
              <p:cNvSpPr txBox="1">
                <a:spLocks noChangeArrowheads="1"/>
              </p:cNvSpPr>
              <p:nvPr/>
            </p:nvSpPr>
            <p:spPr bwMode="auto">
              <a:xfrm>
                <a:off x="9714" y="13429"/>
                <a:ext cx="374" cy="3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2400" dirty="0">
                    <a:latin typeface="Arial" charset="0"/>
                  </a:rPr>
                  <a:t>7</a:t>
                </a:r>
                <a:endParaRPr lang="en-US" sz="2400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3.1 Identify Pairs of Lines and Angles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57200" y="1134553"/>
            <a:ext cx="5257800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Alternate interior angles</a:t>
            </a:r>
            <a:endParaRPr lang="en-US" sz="2400" dirty="0"/>
          </a:p>
        </p:txBody>
      </p:sp>
      <p:sp>
        <p:nvSpPr>
          <p:cNvPr id="25" name="TextBox 24"/>
          <p:cNvSpPr txBox="1"/>
          <p:nvPr/>
        </p:nvSpPr>
        <p:spPr>
          <a:xfrm>
            <a:off x="1066800" y="1562040"/>
            <a:ext cx="7543800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interior angles on opposite sides of the transversal</a:t>
            </a:r>
            <a:endParaRPr lang="en-US" sz="2000" dirty="0"/>
          </a:p>
        </p:txBody>
      </p:sp>
      <p:sp>
        <p:nvSpPr>
          <p:cNvPr id="26" name="TextBox 25"/>
          <p:cNvSpPr txBox="1"/>
          <p:nvPr/>
        </p:nvSpPr>
        <p:spPr>
          <a:xfrm>
            <a:off x="1066800" y="1962150"/>
            <a:ext cx="7543800" cy="35394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b="1" dirty="0" smtClean="0">
                <a:sym typeface="Symbol" pitchFamily="18" charset="2"/>
              </a:rPr>
              <a:t></a:t>
            </a:r>
            <a:r>
              <a:rPr lang="en-US" sz="2000" dirty="0" smtClean="0"/>
              <a:t>2 and </a:t>
            </a:r>
            <a:r>
              <a:rPr lang="en-US" sz="2000" b="1" dirty="0" smtClean="0">
                <a:sym typeface="Symbol" pitchFamily="18" charset="2"/>
              </a:rPr>
              <a:t></a:t>
            </a:r>
            <a:r>
              <a:rPr lang="en-US" sz="2000" dirty="0" smtClean="0"/>
              <a:t>5, </a:t>
            </a:r>
            <a:r>
              <a:rPr lang="en-US" sz="2000" b="1" dirty="0" smtClean="0">
                <a:sym typeface="Symbol" pitchFamily="18" charset="2"/>
              </a:rPr>
              <a:t></a:t>
            </a:r>
            <a:r>
              <a:rPr lang="en-US" sz="2000" dirty="0" smtClean="0"/>
              <a:t>3 and </a:t>
            </a:r>
            <a:r>
              <a:rPr lang="en-US" sz="2000" b="1" dirty="0" smtClean="0">
                <a:sym typeface="Symbol" pitchFamily="18" charset="2"/>
              </a:rPr>
              <a:t></a:t>
            </a:r>
            <a:r>
              <a:rPr lang="en-US" sz="2000" dirty="0" smtClean="0"/>
              <a:t>6</a:t>
            </a:r>
            <a:endParaRPr lang="en-US" sz="2000" dirty="0"/>
          </a:p>
        </p:txBody>
      </p:sp>
      <p:sp>
        <p:nvSpPr>
          <p:cNvPr id="32" name="TextBox 31"/>
          <p:cNvSpPr txBox="1"/>
          <p:nvPr/>
        </p:nvSpPr>
        <p:spPr>
          <a:xfrm>
            <a:off x="457200" y="2914650"/>
            <a:ext cx="5334000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Alternate exterior angles</a:t>
            </a:r>
            <a:endParaRPr lang="en-US" sz="2400" dirty="0"/>
          </a:p>
        </p:txBody>
      </p:sp>
      <p:sp>
        <p:nvSpPr>
          <p:cNvPr id="33" name="TextBox 32"/>
          <p:cNvSpPr txBox="1"/>
          <p:nvPr/>
        </p:nvSpPr>
        <p:spPr>
          <a:xfrm>
            <a:off x="1066800" y="3387864"/>
            <a:ext cx="5181600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exterior angles on opposite sides of the transversal</a:t>
            </a:r>
            <a:endParaRPr lang="en-US" sz="2000" dirty="0"/>
          </a:p>
        </p:txBody>
      </p:sp>
      <p:sp>
        <p:nvSpPr>
          <p:cNvPr id="34" name="TextBox 33"/>
          <p:cNvSpPr txBox="1"/>
          <p:nvPr/>
        </p:nvSpPr>
        <p:spPr>
          <a:xfrm>
            <a:off x="1066800" y="4046607"/>
            <a:ext cx="5181600" cy="35394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b="1" dirty="0" smtClean="0">
                <a:sym typeface="Symbol" pitchFamily="18" charset="2"/>
              </a:rPr>
              <a:t></a:t>
            </a:r>
            <a:r>
              <a:rPr lang="en-US" sz="2000" dirty="0" smtClean="0"/>
              <a:t>1 and </a:t>
            </a:r>
            <a:r>
              <a:rPr lang="en-US" sz="2000" b="1" dirty="0" smtClean="0">
                <a:sym typeface="Symbol" pitchFamily="18" charset="2"/>
              </a:rPr>
              <a:t></a:t>
            </a:r>
            <a:r>
              <a:rPr lang="en-US" sz="2000" dirty="0" smtClean="0"/>
              <a:t>8, </a:t>
            </a:r>
            <a:r>
              <a:rPr lang="en-US" sz="2000" b="1" dirty="0" smtClean="0">
                <a:sym typeface="Symbol" pitchFamily="18" charset="2"/>
              </a:rPr>
              <a:t></a:t>
            </a:r>
            <a:r>
              <a:rPr lang="en-US" sz="2000" dirty="0" smtClean="0"/>
              <a:t>4 and </a:t>
            </a:r>
            <a:r>
              <a:rPr lang="en-US" sz="2000" b="1" dirty="0" smtClean="0">
                <a:sym typeface="Symbol" pitchFamily="18" charset="2"/>
              </a:rPr>
              <a:t></a:t>
            </a:r>
            <a:r>
              <a:rPr lang="en-US" sz="2000" dirty="0" smtClean="0"/>
              <a:t>7</a:t>
            </a:r>
            <a:endParaRPr lang="en-US" sz="2000" dirty="0"/>
          </a:p>
        </p:txBody>
      </p:sp>
      <p:grpSp>
        <p:nvGrpSpPr>
          <p:cNvPr id="2" name="Group 31"/>
          <p:cNvGrpSpPr/>
          <p:nvPr/>
        </p:nvGrpSpPr>
        <p:grpSpPr>
          <a:xfrm>
            <a:off x="6172200" y="1943100"/>
            <a:ext cx="2743200" cy="2971800"/>
            <a:chOff x="6324600" y="3124200"/>
            <a:chExt cx="2590800" cy="3352800"/>
          </a:xfrm>
        </p:grpSpPr>
        <p:sp>
          <p:nvSpPr>
            <p:cNvPr id="31" name="Rectangle 30"/>
            <p:cNvSpPr/>
            <p:nvPr/>
          </p:nvSpPr>
          <p:spPr>
            <a:xfrm>
              <a:off x="6324600" y="3124200"/>
              <a:ext cx="2590800" cy="335280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6445622" y="3505200"/>
              <a:ext cx="2460284" cy="2590800"/>
              <a:chOff x="7985" y="11700"/>
              <a:chExt cx="2387" cy="2340"/>
            </a:xfrm>
          </p:grpSpPr>
          <p:sp>
            <p:nvSpPr>
              <p:cNvPr id="13" name="Line 5"/>
              <p:cNvSpPr>
                <a:spLocks noChangeShapeType="1"/>
              </p:cNvSpPr>
              <p:nvPr/>
            </p:nvSpPr>
            <p:spPr bwMode="auto">
              <a:xfrm>
                <a:off x="8359" y="11700"/>
                <a:ext cx="1683" cy="234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Line 6"/>
              <p:cNvSpPr>
                <a:spLocks noChangeShapeType="1"/>
              </p:cNvSpPr>
              <p:nvPr/>
            </p:nvSpPr>
            <p:spPr bwMode="auto">
              <a:xfrm flipV="1">
                <a:off x="8006" y="11700"/>
                <a:ext cx="1475" cy="103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Line 7"/>
              <p:cNvSpPr>
                <a:spLocks noChangeShapeType="1"/>
              </p:cNvSpPr>
              <p:nvPr/>
            </p:nvSpPr>
            <p:spPr bwMode="auto">
              <a:xfrm flipV="1">
                <a:off x="7985" y="13352"/>
                <a:ext cx="2387" cy="32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Text Box 8"/>
              <p:cNvSpPr txBox="1">
                <a:spLocks noChangeArrowheads="1"/>
              </p:cNvSpPr>
              <p:nvPr/>
            </p:nvSpPr>
            <p:spPr bwMode="auto">
              <a:xfrm>
                <a:off x="8809" y="12117"/>
                <a:ext cx="374" cy="3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2400" dirty="0">
                    <a:latin typeface="Arial" charset="0"/>
                  </a:rPr>
                  <a:t>2</a:t>
                </a:r>
                <a:endParaRPr lang="en-US" sz="2400" dirty="0"/>
              </a:p>
            </p:txBody>
          </p:sp>
          <p:sp>
            <p:nvSpPr>
              <p:cNvPr id="17" name="Text Box 9"/>
              <p:cNvSpPr txBox="1">
                <a:spLocks noChangeArrowheads="1"/>
              </p:cNvSpPr>
              <p:nvPr/>
            </p:nvSpPr>
            <p:spPr bwMode="auto">
              <a:xfrm>
                <a:off x="9512" y="13097"/>
                <a:ext cx="374" cy="3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2400" dirty="0">
                    <a:latin typeface="Arial" charset="0"/>
                  </a:rPr>
                  <a:t>6</a:t>
                </a:r>
                <a:endParaRPr lang="en-US" sz="2400" dirty="0"/>
              </a:p>
            </p:txBody>
          </p:sp>
          <p:sp>
            <p:nvSpPr>
              <p:cNvPr id="18" name="Text Box 10"/>
              <p:cNvSpPr txBox="1">
                <a:spLocks noChangeArrowheads="1"/>
              </p:cNvSpPr>
              <p:nvPr/>
            </p:nvSpPr>
            <p:spPr bwMode="auto">
              <a:xfrm>
                <a:off x="8577" y="11837"/>
                <a:ext cx="374" cy="3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2400" dirty="0">
                    <a:latin typeface="Arial" charset="0"/>
                  </a:rPr>
                  <a:t>1</a:t>
                </a:r>
                <a:endParaRPr lang="en-US" sz="2400" dirty="0"/>
              </a:p>
            </p:txBody>
          </p:sp>
          <p:sp>
            <p:nvSpPr>
              <p:cNvPr id="19" name="Text Box 11"/>
              <p:cNvSpPr txBox="1">
                <a:spLocks noChangeArrowheads="1"/>
              </p:cNvSpPr>
              <p:nvPr/>
            </p:nvSpPr>
            <p:spPr bwMode="auto">
              <a:xfrm>
                <a:off x="8344" y="12017"/>
                <a:ext cx="374" cy="3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2400" dirty="0">
                    <a:latin typeface="Arial" charset="0"/>
                  </a:rPr>
                  <a:t>4</a:t>
                </a:r>
                <a:endParaRPr lang="en-US" sz="2400" dirty="0"/>
              </a:p>
            </p:txBody>
          </p:sp>
          <p:sp>
            <p:nvSpPr>
              <p:cNvPr id="20" name="Text Box 12"/>
              <p:cNvSpPr txBox="1">
                <a:spLocks noChangeArrowheads="1"/>
              </p:cNvSpPr>
              <p:nvPr/>
            </p:nvSpPr>
            <p:spPr bwMode="auto">
              <a:xfrm>
                <a:off x="8546" y="12283"/>
                <a:ext cx="374" cy="3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2400" dirty="0">
                    <a:latin typeface="Arial" charset="0"/>
                  </a:rPr>
                  <a:t>3</a:t>
                </a:r>
                <a:endParaRPr lang="en-US" sz="2400" dirty="0"/>
              </a:p>
            </p:txBody>
          </p:sp>
          <p:sp>
            <p:nvSpPr>
              <p:cNvPr id="21" name="Text Box 13"/>
              <p:cNvSpPr txBox="1">
                <a:spLocks noChangeArrowheads="1"/>
              </p:cNvSpPr>
              <p:nvPr/>
            </p:nvSpPr>
            <p:spPr bwMode="auto">
              <a:xfrm>
                <a:off x="9183" y="13154"/>
                <a:ext cx="374" cy="3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2400" dirty="0">
                    <a:latin typeface="Arial" charset="0"/>
                  </a:rPr>
                  <a:t>5</a:t>
                </a:r>
                <a:endParaRPr lang="en-US" sz="2400" dirty="0"/>
              </a:p>
            </p:txBody>
          </p:sp>
          <p:sp>
            <p:nvSpPr>
              <p:cNvPr id="22" name="Text Box 14"/>
              <p:cNvSpPr txBox="1">
                <a:spLocks noChangeArrowheads="1"/>
              </p:cNvSpPr>
              <p:nvPr/>
            </p:nvSpPr>
            <p:spPr bwMode="auto">
              <a:xfrm>
                <a:off x="9294" y="13500"/>
                <a:ext cx="374" cy="3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2400">
                    <a:latin typeface="Arial" charset="0"/>
                  </a:rPr>
                  <a:t>8</a:t>
                </a:r>
                <a:endParaRPr lang="en-US" sz="2400"/>
              </a:p>
            </p:txBody>
          </p:sp>
          <p:sp>
            <p:nvSpPr>
              <p:cNvPr id="23" name="Text Box 15"/>
              <p:cNvSpPr txBox="1">
                <a:spLocks noChangeArrowheads="1"/>
              </p:cNvSpPr>
              <p:nvPr/>
            </p:nvSpPr>
            <p:spPr bwMode="auto">
              <a:xfrm>
                <a:off x="9714" y="13429"/>
                <a:ext cx="374" cy="3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2400" dirty="0">
                    <a:latin typeface="Arial" charset="0"/>
                  </a:rPr>
                  <a:t>7</a:t>
                </a:r>
                <a:endParaRPr lang="en-US" sz="2400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32" grpId="0" animBg="1"/>
      <p:bldP spid="33" grpId="0" animBg="1"/>
      <p:bldP spid="3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3.1 Identify Pairs of Lines and Angles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57200" y="2906203"/>
            <a:ext cx="5257800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Corresponding angles</a:t>
            </a:r>
            <a:endParaRPr lang="en-US" sz="2400" dirty="0"/>
          </a:p>
        </p:txBody>
      </p:sp>
      <p:sp>
        <p:nvSpPr>
          <p:cNvPr id="25" name="TextBox 24"/>
          <p:cNvSpPr txBox="1"/>
          <p:nvPr/>
        </p:nvSpPr>
        <p:spPr>
          <a:xfrm>
            <a:off x="1066800" y="3333750"/>
            <a:ext cx="5334000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angles on the same location relative to the transversal</a:t>
            </a:r>
            <a:endParaRPr lang="en-US" sz="2000" dirty="0"/>
          </a:p>
        </p:txBody>
      </p:sp>
      <p:sp>
        <p:nvSpPr>
          <p:cNvPr id="26" name="TextBox 25"/>
          <p:cNvSpPr txBox="1"/>
          <p:nvPr/>
        </p:nvSpPr>
        <p:spPr>
          <a:xfrm>
            <a:off x="1066800" y="4028986"/>
            <a:ext cx="5105400" cy="60016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b="1" dirty="0" smtClean="0">
                <a:sym typeface="Symbol" pitchFamily="18" charset="2"/>
              </a:rPr>
              <a:t></a:t>
            </a:r>
            <a:r>
              <a:rPr lang="en-US" sz="2000" dirty="0" smtClean="0"/>
              <a:t>1 and </a:t>
            </a:r>
            <a:r>
              <a:rPr lang="en-US" sz="2000" b="1" dirty="0" smtClean="0">
                <a:sym typeface="Symbol" pitchFamily="18" charset="2"/>
              </a:rPr>
              <a:t></a:t>
            </a:r>
            <a:r>
              <a:rPr lang="en-US" sz="2000" dirty="0" smtClean="0"/>
              <a:t>6, </a:t>
            </a:r>
            <a:r>
              <a:rPr lang="en-US" sz="2000" b="1" dirty="0" smtClean="0">
                <a:sym typeface="Symbol" pitchFamily="18" charset="2"/>
              </a:rPr>
              <a:t></a:t>
            </a:r>
            <a:r>
              <a:rPr lang="en-US" sz="2000" dirty="0" smtClean="0"/>
              <a:t>2 and </a:t>
            </a:r>
            <a:r>
              <a:rPr lang="en-US" sz="2000" b="1" dirty="0" smtClean="0">
                <a:sym typeface="Symbol" pitchFamily="18" charset="2"/>
              </a:rPr>
              <a:t></a:t>
            </a:r>
            <a:r>
              <a:rPr lang="en-US" sz="2000" dirty="0" smtClean="0"/>
              <a:t>7,</a:t>
            </a:r>
          </a:p>
          <a:p>
            <a:pPr>
              <a:lnSpc>
                <a:spcPct val="80000"/>
              </a:lnSpc>
            </a:pPr>
            <a:r>
              <a:rPr lang="en-US" sz="2000" b="1" dirty="0" smtClean="0">
                <a:sym typeface="Symbol" pitchFamily="18" charset="2"/>
              </a:rPr>
              <a:t></a:t>
            </a:r>
            <a:r>
              <a:rPr lang="en-US" sz="2000" dirty="0" smtClean="0"/>
              <a:t>3 and </a:t>
            </a:r>
            <a:r>
              <a:rPr lang="en-US" sz="2000" b="1" dirty="0" smtClean="0">
                <a:sym typeface="Symbol" pitchFamily="18" charset="2"/>
              </a:rPr>
              <a:t></a:t>
            </a:r>
            <a:r>
              <a:rPr lang="en-US" sz="2000" dirty="0" smtClean="0"/>
              <a:t>8, </a:t>
            </a:r>
            <a:r>
              <a:rPr lang="en-US" sz="2000" b="1" dirty="0" smtClean="0">
                <a:sym typeface="Symbol" pitchFamily="18" charset="2"/>
              </a:rPr>
              <a:t></a:t>
            </a:r>
            <a:r>
              <a:rPr lang="en-US" sz="2000" dirty="0" smtClean="0"/>
              <a:t>4 and </a:t>
            </a:r>
            <a:r>
              <a:rPr lang="en-US" sz="2000" b="1" dirty="0" smtClean="0">
                <a:sym typeface="Symbol" pitchFamily="18" charset="2"/>
              </a:rPr>
              <a:t></a:t>
            </a:r>
            <a:r>
              <a:rPr lang="en-US" sz="2000" dirty="0" smtClean="0"/>
              <a:t>5 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457200" y="1143000"/>
            <a:ext cx="5334000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Consecutive interior angles</a:t>
            </a:r>
            <a:endParaRPr lang="en-US" sz="2400" dirty="0"/>
          </a:p>
        </p:txBody>
      </p:sp>
      <p:sp>
        <p:nvSpPr>
          <p:cNvPr id="28" name="TextBox 27"/>
          <p:cNvSpPr txBox="1"/>
          <p:nvPr/>
        </p:nvSpPr>
        <p:spPr>
          <a:xfrm>
            <a:off x="1066800" y="1581150"/>
            <a:ext cx="7620000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interior angles on the same side of the transversal</a:t>
            </a:r>
            <a:endParaRPr lang="en-US" sz="2000" dirty="0"/>
          </a:p>
        </p:txBody>
      </p:sp>
      <p:sp>
        <p:nvSpPr>
          <p:cNvPr id="29" name="TextBox 28"/>
          <p:cNvSpPr txBox="1"/>
          <p:nvPr/>
        </p:nvSpPr>
        <p:spPr>
          <a:xfrm>
            <a:off x="1066800" y="1962150"/>
            <a:ext cx="7620000" cy="35394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b="1" dirty="0" smtClean="0">
                <a:sym typeface="Symbol" pitchFamily="18" charset="2"/>
              </a:rPr>
              <a:t></a:t>
            </a:r>
            <a:r>
              <a:rPr lang="en-US" sz="2000" dirty="0" smtClean="0"/>
              <a:t>2 and </a:t>
            </a:r>
            <a:r>
              <a:rPr lang="en-US" sz="2000" b="1" dirty="0" smtClean="0">
                <a:sym typeface="Symbol" pitchFamily="18" charset="2"/>
              </a:rPr>
              <a:t></a:t>
            </a:r>
            <a:r>
              <a:rPr lang="en-US" sz="2000" dirty="0" smtClean="0"/>
              <a:t>6, </a:t>
            </a:r>
            <a:r>
              <a:rPr lang="en-US" sz="2000" b="1" dirty="0" smtClean="0">
                <a:sym typeface="Symbol" pitchFamily="18" charset="2"/>
              </a:rPr>
              <a:t></a:t>
            </a:r>
            <a:r>
              <a:rPr lang="en-US" sz="2000" dirty="0" smtClean="0"/>
              <a:t>3 and </a:t>
            </a:r>
            <a:r>
              <a:rPr lang="en-US" sz="2000" b="1" dirty="0" smtClean="0">
                <a:sym typeface="Symbol" pitchFamily="18" charset="2"/>
              </a:rPr>
              <a:t></a:t>
            </a:r>
            <a:r>
              <a:rPr lang="en-US" sz="2000" dirty="0" smtClean="0"/>
              <a:t>5</a:t>
            </a:r>
            <a:endParaRPr lang="en-US" sz="2000" dirty="0"/>
          </a:p>
        </p:txBody>
      </p:sp>
      <p:grpSp>
        <p:nvGrpSpPr>
          <p:cNvPr id="2" name="Group 31"/>
          <p:cNvGrpSpPr/>
          <p:nvPr/>
        </p:nvGrpSpPr>
        <p:grpSpPr>
          <a:xfrm>
            <a:off x="6172200" y="1943100"/>
            <a:ext cx="2743200" cy="2971800"/>
            <a:chOff x="6324600" y="3124200"/>
            <a:chExt cx="2590800" cy="3352800"/>
          </a:xfrm>
        </p:grpSpPr>
        <p:sp>
          <p:nvSpPr>
            <p:cNvPr id="31" name="Rectangle 30"/>
            <p:cNvSpPr/>
            <p:nvPr/>
          </p:nvSpPr>
          <p:spPr>
            <a:xfrm>
              <a:off x="6324600" y="3124200"/>
              <a:ext cx="2590800" cy="335280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6445622" y="3505200"/>
              <a:ext cx="2460284" cy="2590800"/>
              <a:chOff x="7985" y="11700"/>
              <a:chExt cx="2387" cy="2340"/>
            </a:xfrm>
          </p:grpSpPr>
          <p:sp>
            <p:nvSpPr>
              <p:cNvPr id="13" name="Line 5"/>
              <p:cNvSpPr>
                <a:spLocks noChangeShapeType="1"/>
              </p:cNvSpPr>
              <p:nvPr/>
            </p:nvSpPr>
            <p:spPr bwMode="auto">
              <a:xfrm>
                <a:off x="8359" y="11700"/>
                <a:ext cx="1683" cy="234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Line 6"/>
              <p:cNvSpPr>
                <a:spLocks noChangeShapeType="1"/>
              </p:cNvSpPr>
              <p:nvPr/>
            </p:nvSpPr>
            <p:spPr bwMode="auto">
              <a:xfrm flipV="1">
                <a:off x="8006" y="11700"/>
                <a:ext cx="1475" cy="103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Line 7"/>
              <p:cNvSpPr>
                <a:spLocks noChangeShapeType="1"/>
              </p:cNvSpPr>
              <p:nvPr/>
            </p:nvSpPr>
            <p:spPr bwMode="auto">
              <a:xfrm flipV="1">
                <a:off x="7985" y="13352"/>
                <a:ext cx="2387" cy="32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Text Box 8"/>
              <p:cNvSpPr txBox="1">
                <a:spLocks noChangeArrowheads="1"/>
              </p:cNvSpPr>
              <p:nvPr/>
            </p:nvSpPr>
            <p:spPr bwMode="auto">
              <a:xfrm>
                <a:off x="8809" y="12117"/>
                <a:ext cx="374" cy="3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2400" dirty="0">
                    <a:latin typeface="Arial" charset="0"/>
                  </a:rPr>
                  <a:t>2</a:t>
                </a:r>
                <a:endParaRPr lang="en-US" sz="2400" dirty="0"/>
              </a:p>
            </p:txBody>
          </p:sp>
          <p:sp>
            <p:nvSpPr>
              <p:cNvPr id="17" name="Text Box 9"/>
              <p:cNvSpPr txBox="1">
                <a:spLocks noChangeArrowheads="1"/>
              </p:cNvSpPr>
              <p:nvPr/>
            </p:nvSpPr>
            <p:spPr bwMode="auto">
              <a:xfrm>
                <a:off x="9512" y="13097"/>
                <a:ext cx="374" cy="3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2400" dirty="0">
                    <a:latin typeface="Arial" charset="0"/>
                  </a:rPr>
                  <a:t>6</a:t>
                </a:r>
                <a:endParaRPr lang="en-US" sz="2400" dirty="0"/>
              </a:p>
            </p:txBody>
          </p:sp>
          <p:sp>
            <p:nvSpPr>
              <p:cNvPr id="18" name="Text Box 10"/>
              <p:cNvSpPr txBox="1">
                <a:spLocks noChangeArrowheads="1"/>
              </p:cNvSpPr>
              <p:nvPr/>
            </p:nvSpPr>
            <p:spPr bwMode="auto">
              <a:xfrm>
                <a:off x="8577" y="11837"/>
                <a:ext cx="374" cy="3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2400" dirty="0">
                    <a:latin typeface="Arial" charset="0"/>
                  </a:rPr>
                  <a:t>1</a:t>
                </a:r>
                <a:endParaRPr lang="en-US" sz="2400" dirty="0"/>
              </a:p>
            </p:txBody>
          </p:sp>
          <p:sp>
            <p:nvSpPr>
              <p:cNvPr id="19" name="Text Box 11"/>
              <p:cNvSpPr txBox="1">
                <a:spLocks noChangeArrowheads="1"/>
              </p:cNvSpPr>
              <p:nvPr/>
            </p:nvSpPr>
            <p:spPr bwMode="auto">
              <a:xfrm>
                <a:off x="8344" y="12017"/>
                <a:ext cx="374" cy="3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2400" dirty="0">
                    <a:latin typeface="Arial" charset="0"/>
                  </a:rPr>
                  <a:t>4</a:t>
                </a:r>
                <a:endParaRPr lang="en-US" sz="2400" dirty="0"/>
              </a:p>
            </p:txBody>
          </p:sp>
          <p:sp>
            <p:nvSpPr>
              <p:cNvPr id="20" name="Text Box 12"/>
              <p:cNvSpPr txBox="1">
                <a:spLocks noChangeArrowheads="1"/>
              </p:cNvSpPr>
              <p:nvPr/>
            </p:nvSpPr>
            <p:spPr bwMode="auto">
              <a:xfrm>
                <a:off x="8546" y="12283"/>
                <a:ext cx="374" cy="3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2400" dirty="0">
                    <a:latin typeface="Arial" charset="0"/>
                  </a:rPr>
                  <a:t>3</a:t>
                </a:r>
                <a:endParaRPr lang="en-US" sz="2400" dirty="0"/>
              </a:p>
            </p:txBody>
          </p:sp>
          <p:sp>
            <p:nvSpPr>
              <p:cNvPr id="21" name="Text Box 13"/>
              <p:cNvSpPr txBox="1">
                <a:spLocks noChangeArrowheads="1"/>
              </p:cNvSpPr>
              <p:nvPr/>
            </p:nvSpPr>
            <p:spPr bwMode="auto">
              <a:xfrm>
                <a:off x="9183" y="13154"/>
                <a:ext cx="374" cy="3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2400" dirty="0">
                    <a:latin typeface="Arial" charset="0"/>
                  </a:rPr>
                  <a:t>5</a:t>
                </a:r>
                <a:endParaRPr lang="en-US" sz="2400" dirty="0"/>
              </a:p>
            </p:txBody>
          </p:sp>
          <p:sp>
            <p:nvSpPr>
              <p:cNvPr id="22" name="Text Box 14"/>
              <p:cNvSpPr txBox="1">
                <a:spLocks noChangeArrowheads="1"/>
              </p:cNvSpPr>
              <p:nvPr/>
            </p:nvSpPr>
            <p:spPr bwMode="auto">
              <a:xfrm>
                <a:off x="9294" y="13500"/>
                <a:ext cx="374" cy="3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2400">
                    <a:latin typeface="Arial" charset="0"/>
                  </a:rPr>
                  <a:t>8</a:t>
                </a:r>
                <a:endParaRPr lang="en-US" sz="2400"/>
              </a:p>
            </p:txBody>
          </p:sp>
          <p:sp>
            <p:nvSpPr>
              <p:cNvPr id="23" name="Text Box 15"/>
              <p:cNvSpPr txBox="1">
                <a:spLocks noChangeArrowheads="1"/>
              </p:cNvSpPr>
              <p:nvPr/>
            </p:nvSpPr>
            <p:spPr bwMode="auto">
              <a:xfrm>
                <a:off x="9714" y="13429"/>
                <a:ext cx="374" cy="3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2400" dirty="0">
                    <a:latin typeface="Arial" charset="0"/>
                  </a:rPr>
                  <a:t>7</a:t>
                </a:r>
                <a:endParaRPr lang="en-US" sz="2400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10996"/>
            <a:ext cx="8229600" cy="403250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Classify the pair of numbered angles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i="1" dirty="0" smtClean="0"/>
          </a:p>
          <a:p>
            <a:r>
              <a:rPr lang="en-US" i="1" dirty="0" smtClean="0"/>
              <a:t>150 #4-42 even, 45-49 all = 25 total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3.1 Identify Pairs of Lines and Angles</a:t>
            </a:r>
            <a:endParaRPr lang="en-US" dirty="0"/>
          </a:p>
        </p:txBody>
      </p:sp>
      <p:pic>
        <p:nvPicPr>
          <p:cNvPr id="7" name="Picture 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2" y="1657350"/>
            <a:ext cx="4217681" cy="1439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1828800"/>
            <a:ext cx="3429000" cy="1621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54381" y="3096822"/>
            <a:ext cx="3486150" cy="1581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5504</TotalTime>
  <Words>2566</Words>
  <Application>Microsoft Office PowerPoint</Application>
  <PresentationFormat>On-screen Show (16:9)</PresentationFormat>
  <Paragraphs>472</Paragraphs>
  <Slides>47</Slides>
  <Notes>46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Concourse</vt:lpstr>
      <vt:lpstr>Parallel and Perpendicular Lines</vt:lpstr>
      <vt:lpstr>PowerPoint Presentation</vt:lpstr>
      <vt:lpstr>3.1 Identify Pairs of Lines and Angles</vt:lpstr>
      <vt:lpstr>3.1 Identify Pairs of Lines and Angles</vt:lpstr>
      <vt:lpstr>3.1 Identify Pairs of Lines and Angles</vt:lpstr>
      <vt:lpstr>3.1 Identify Pairs of Lines and Angles</vt:lpstr>
      <vt:lpstr>3.1 Identify Pairs of Lines and Angles</vt:lpstr>
      <vt:lpstr>3.1 Identify Pairs of Lines and Angles</vt:lpstr>
      <vt:lpstr>3.1 Identify Pairs of Lines and Angles</vt:lpstr>
      <vt:lpstr>Answers and Quiz</vt:lpstr>
      <vt:lpstr>3.2 Use Parallel Lines and Transversals</vt:lpstr>
      <vt:lpstr>3.2 Use Parallel Lines and Transversals</vt:lpstr>
      <vt:lpstr>3.2 Use Parallel Lines and Transversals</vt:lpstr>
      <vt:lpstr>3.2 Use Parallel Lines and Transversals</vt:lpstr>
      <vt:lpstr>3.2 Use Parallel Lines and Transversals</vt:lpstr>
      <vt:lpstr>Answers and Quiz</vt:lpstr>
      <vt:lpstr>3.3 Prove Lines are Parallel</vt:lpstr>
      <vt:lpstr>3.3 Prove Lines are Parallel</vt:lpstr>
      <vt:lpstr>3.3 Prove Lines are Parallel</vt:lpstr>
      <vt:lpstr>3.3 Prove Lines are Parallel</vt:lpstr>
      <vt:lpstr>3.3 Prove Lines are Parallel</vt:lpstr>
      <vt:lpstr>Answers and Quiz</vt:lpstr>
      <vt:lpstr>3.4 Find and Use Slope of Lines</vt:lpstr>
      <vt:lpstr>3.4 Find and Use Slope of Lines</vt:lpstr>
      <vt:lpstr>3.4 Find and Use Slope of Lines</vt:lpstr>
      <vt:lpstr>3.4 Find and Use Slope of Lines</vt:lpstr>
      <vt:lpstr>3.4 Find and Use Slope of Lines</vt:lpstr>
      <vt:lpstr>3.4 Find and Use Slope of Lines</vt:lpstr>
      <vt:lpstr>Answers and Quiz</vt:lpstr>
      <vt:lpstr>3.5 Write and Graph Equations of Lines</vt:lpstr>
      <vt:lpstr>3.5 Write and Graph Equations of Lines</vt:lpstr>
      <vt:lpstr>3.5 Write and Graph Equations of Lines</vt:lpstr>
      <vt:lpstr>3.5 Write and Graph Equations of Lines</vt:lpstr>
      <vt:lpstr>3.5 Write and Graph Equations of Lines</vt:lpstr>
      <vt:lpstr>3.5 Write and Graph Equations of Lines</vt:lpstr>
      <vt:lpstr>3.5 Write and Graph Equations of Lines</vt:lpstr>
      <vt:lpstr>Answers and Quiz</vt:lpstr>
      <vt:lpstr>3.6 Prove Theorems About Perpendicular Lines</vt:lpstr>
      <vt:lpstr>3.6 Prove Theorems About Perpendicular Lines</vt:lpstr>
      <vt:lpstr>3.6 Prove Theorems About Perpendicular Lines</vt:lpstr>
      <vt:lpstr>3.6 Prove Theorems About Perpendicular Lines</vt:lpstr>
      <vt:lpstr>3.6 Prove Theorems About Perpendicular Lines</vt:lpstr>
      <vt:lpstr>3.6 Prove Theorems About Perpendicular Lines</vt:lpstr>
      <vt:lpstr>3.6 Prove Theorems About Perpendicular Lines</vt:lpstr>
      <vt:lpstr>3.6 Prove Theorems About Perpendicular Lines</vt:lpstr>
      <vt:lpstr>Answers and Quiz</vt:lpstr>
      <vt:lpstr>3.Review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Parallel and Perpendicular Lines</dc:title>
  <dc:creator>Richard Wright</dc:creator>
  <cp:lastModifiedBy>Richard Wright</cp:lastModifiedBy>
  <cp:revision>76</cp:revision>
  <dcterms:created xsi:type="dcterms:W3CDTF">2010-06-27T14:46:56Z</dcterms:created>
  <dcterms:modified xsi:type="dcterms:W3CDTF">2014-05-06T20:09:36Z</dcterms:modified>
</cp:coreProperties>
</file>